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13.xml" ContentType="application/vnd.openxmlformats-officedocument.presentationml.slideLayout+xml"/>
  <Override PartName="/ppt/notesSlides/notesSlide7.xml" ContentType="application/vnd.openxmlformats-officedocument.presentationml.notesSlide+xml"/>
  <Override PartName="/ppt/notesSlides/notesSlide6.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16"/>
  </p:notesMasterIdLst>
  <p:sldIdLst>
    <p:sldId id="256" r:id="rId2"/>
    <p:sldId id="257" r:id="rId3"/>
    <p:sldId id="258" r:id="rId4"/>
    <p:sldId id="259" r:id="rId5"/>
    <p:sldId id="262" r:id="rId6"/>
    <p:sldId id="264" r:id="rId7"/>
    <p:sldId id="265" r:id="rId8"/>
    <p:sldId id="266" r:id="rId9"/>
    <p:sldId id="267" r:id="rId10"/>
    <p:sldId id="268" r:id="rId11"/>
    <p:sldId id="271" r:id="rId12"/>
    <p:sldId id="272" r:id="rId13"/>
    <p:sldId id="26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73" autoAdjust="0"/>
    <p:restoredTop sz="94660"/>
  </p:normalViewPr>
  <p:slideViewPr>
    <p:cSldViewPr>
      <p:cViewPr varScale="1">
        <p:scale>
          <a:sx n="62" d="100"/>
          <a:sy n="62" d="100"/>
        </p:scale>
        <p:origin x="1308" y="56"/>
      </p:cViewPr>
      <p:guideLst>
        <p:guide orient="horz" pos="2160"/>
        <p:guide pos="2880"/>
      </p:guideLst>
    </p:cSldViewPr>
  </p:slideViewPr>
  <p:notesTextViewPr>
    <p:cViewPr>
      <p:scale>
        <a:sx n="100" d="100"/>
        <a:sy n="100" d="100"/>
      </p:scale>
      <p:origin x="0" y="0"/>
    </p:cViewPr>
  </p:notesTextViewPr>
  <p:notesViewPr>
    <p:cSldViewPr>
      <p:cViewPr>
        <p:scale>
          <a:sx n="98" d="100"/>
          <a:sy n="98" d="100"/>
        </p:scale>
        <p:origin x="1932"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8606E3-7A88-4B01-8052-619D85C61E3B}" type="datetimeFigureOut">
              <a:rPr lang="en-US" smtClean="0"/>
              <a:t>4/21/2023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29CAA4-5B20-4C4D-A0DA-BB3513391DD3}" type="slidenum">
              <a:rPr lang="en-US" smtClean="0"/>
              <a:t>‹#›</a:t>
            </a:fld>
            <a:endParaRPr lang="en-US"/>
          </a:p>
        </p:txBody>
      </p:sp>
    </p:spTree>
    <p:extLst>
      <p:ext uri="{BB962C8B-B14F-4D97-AF65-F5344CB8AC3E}">
        <p14:creationId xmlns:p14="http://schemas.microsoft.com/office/powerpoint/2010/main" val="13215835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229CAA4-5B20-4C4D-A0DA-BB3513391DD3}" type="slidenum">
              <a:rPr lang="en-US" smtClean="0"/>
              <a:t>1</a:t>
            </a:fld>
            <a:endParaRPr lang="en-US"/>
          </a:p>
        </p:txBody>
      </p:sp>
    </p:spTree>
    <p:extLst>
      <p:ext uri="{BB962C8B-B14F-4D97-AF65-F5344CB8AC3E}">
        <p14:creationId xmlns:p14="http://schemas.microsoft.com/office/powerpoint/2010/main" val="35751016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229CAA4-5B20-4C4D-A0DA-BB3513391DD3}" type="slidenum">
              <a:rPr lang="en-US" smtClean="0"/>
              <a:t>2</a:t>
            </a:fld>
            <a:endParaRPr lang="en-US"/>
          </a:p>
        </p:txBody>
      </p:sp>
    </p:spTree>
    <p:extLst>
      <p:ext uri="{BB962C8B-B14F-4D97-AF65-F5344CB8AC3E}">
        <p14:creationId xmlns:p14="http://schemas.microsoft.com/office/powerpoint/2010/main" val="538487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a:t>The voting membership: Bishop; all coadjutor and </a:t>
            </a:r>
            <a:r>
              <a:rPr lang="en-CA" dirty="0" err="1"/>
              <a:t>suffragan</a:t>
            </a:r>
            <a:r>
              <a:rPr lang="en-CA" dirty="0"/>
              <a:t> bishop(s);all clerics holding licences from the, the Chancellor of the Diocese; the Vice-Chancellor of the</a:t>
            </a:r>
          </a:p>
          <a:p>
            <a:r>
              <a:rPr lang="en-CA" dirty="0"/>
              <a:t>Diocese; the Synod Solicitor; Chancellor(s) Emeritus; and the lay representatives and</a:t>
            </a:r>
          </a:p>
          <a:p>
            <a:r>
              <a:rPr lang="en-CA" dirty="0"/>
              <a:t>Youth Members elected in accordance with the Constitution and Canons of Synod.</a:t>
            </a:r>
          </a:p>
          <a:p>
            <a:r>
              <a:rPr lang="en-CA" dirty="0"/>
              <a:t>The Principals of Canterbury College, Huron University College and </a:t>
            </a:r>
            <a:r>
              <a:rPr lang="en-CA" dirty="0" err="1"/>
              <a:t>Renison</a:t>
            </a:r>
            <a:endParaRPr lang="en-CA" dirty="0"/>
          </a:p>
          <a:p>
            <a:r>
              <a:rPr lang="en-CA" dirty="0"/>
              <a:t>University College, if they are communicant members of the Anglican Church of</a:t>
            </a:r>
          </a:p>
          <a:p>
            <a:r>
              <a:rPr lang="en-CA" dirty="0"/>
              <a:t>Canada (or a Church which is in full communion with the Anglican Church of</a:t>
            </a:r>
          </a:p>
          <a:p>
            <a:r>
              <a:rPr lang="en-CA" dirty="0"/>
              <a:t>Canada), shall also be voting members of Synod. The Diocesan President of the</a:t>
            </a:r>
          </a:p>
          <a:p>
            <a:r>
              <a:rPr lang="en-CA" dirty="0"/>
              <a:t>Anglican Church Women and the Diocesan President of the Brotherhood of Anglican</a:t>
            </a:r>
          </a:p>
          <a:p>
            <a:r>
              <a:rPr lang="en-CA" dirty="0"/>
              <a:t>Churchmen, The Secretary-Treasurer of Synod</a:t>
            </a:r>
          </a:p>
          <a:p>
            <a:r>
              <a:rPr lang="en-CA" dirty="0"/>
              <a:t>(hereinafter called the “Secretary-Treasurer”), the Director, Human Resources and</a:t>
            </a:r>
          </a:p>
          <a:p>
            <a:r>
              <a:rPr lang="en-CA" dirty="0"/>
              <a:t>the Executive Officer, Bishops’ Office</a:t>
            </a:r>
            <a:endParaRPr lang="en-US" dirty="0"/>
          </a:p>
        </p:txBody>
      </p:sp>
      <p:sp>
        <p:nvSpPr>
          <p:cNvPr id="4" name="Slide Number Placeholder 3"/>
          <p:cNvSpPr>
            <a:spLocks noGrp="1"/>
          </p:cNvSpPr>
          <p:nvPr>
            <p:ph type="sldNum" sz="quarter" idx="10"/>
          </p:nvPr>
        </p:nvSpPr>
        <p:spPr/>
        <p:txBody>
          <a:bodyPr/>
          <a:lstStyle/>
          <a:p>
            <a:fld id="{3229CAA4-5B20-4C4D-A0DA-BB3513391DD3}" type="slidenum">
              <a:rPr lang="en-US" smtClean="0"/>
              <a:t>3</a:t>
            </a:fld>
            <a:endParaRPr lang="en-US"/>
          </a:p>
        </p:txBody>
      </p:sp>
    </p:spTree>
    <p:extLst>
      <p:ext uri="{BB962C8B-B14F-4D97-AF65-F5344CB8AC3E}">
        <p14:creationId xmlns:p14="http://schemas.microsoft.com/office/powerpoint/2010/main" val="20357416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229CAA4-5B20-4C4D-A0DA-BB3513391DD3}" type="slidenum">
              <a:rPr lang="en-US" smtClean="0"/>
              <a:t>4</a:t>
            </a:fld>
            <a:endParaRPr lang="en-US"/>
          </a:p>
        </p:txBody>
      </p:sp>
    </p:spTree>
    <p:extLst>
      <p:ext uri="{BB962C8B-B14F-4D97-AF65-F5344CB8AC3E}">
        <p14:creationId xmlns:p14="http://schemas.microsoft.com/office/powerpoint/2010/main" val="19324986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229CAA4-5B20-4C4D-A0DA-BB3513391DD3}" type="slidenum">
              <a:rPr lang="en-US" smtClean="0"/>
              <a:t>5</a:t>
            </a:fld>
            <a:endParaRPr lang="en-US"/>
          </a:p>
        </p:txBody>
      </p:sp>
    </p:spTree>
    <p:extLst>
      <p:ext uri="{BB962C8B-B14F-4D97-AF65-F5344CB8AC3E}">
        <p14:creationId xmlns:p14="http://schemas.microsoft.com/office/powerpoint/2010/main" val="1069125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229CAA4-5B20-4C4D-A0DA-BB3513391DD3}" type="slidenum">
              <a:rPr lang="en-US" smtClean="0"/>
              <a:t>6</a:t>
            </a:fld>
            <a:endParaRPr lang="en-US"/>
          </a:p>
        </p:txBody>
      </p:sp>
    </p:spTree>
    <p:extLst>
      <p:ext uri="{BB962C8B-B14F-4D97-AF65-F5344CB8AC3E}">
        <p14:creationId xmlns:p14="http://schemas.microsoft.com/office/powerpoint/2010/main" val="41392456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229CAA4-5B20-4C4D-A0DA-BB3513391DD3}" type="slidenum">
              <a:rPr lang="en-US" smtClean="0"/>
              <a:t>7</a:t>
            </a:fld>
            <a:endParaRPr lang="en-US"/>
          </a:p>
        </p:txBody>
      </p:sp>
    </p:spTree>
    <p:extLst>
      <p:ext uri="{BB962C8B-B14F-4D97-AF65-F5344CB8AC3E}">
        <p14:creationId xmlns:p14="http://schemas.microsoft.com/office/powerpoint/2010/main" val="4249182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FAC0722-7651-4A6C-AF5E-62C5352F177B}" type="datetimeFigureOut">
              <a:rPr lang="en-CA" smtClean="0"/>
              <a:pPr/>
              <a:t>2023-04-21</a:t>
            </a:fld>
            <a:endParaRPr lang="en-CA"/>
          </a:p>
        </p:txBody>
      </p:sp>
      <p:sp>
        <p:nvSpPr>
          <p:cNvPr id="5" name="Footer Placeholder 4"/>
          <p:cNvSpPr>
            <a:spLocks noGrp="1"/>
          </p:cNvSpPr>
          <p:nvPr>
            <p:ph type="ftr" sz="quarter" idx="11"/>
          </p:nvPr>
        </p:nvSpPr>
        <p:spPr/>
        <p:txBody>
          <a:bodyPr/>
          <a:lstStyle/>
          <a:p>
            <a:endParaRPr lang="en-CA"/>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3865E8A-F888-47C0-BEAE-46265002B77F}" type="slidenum">
              <a:rPr lang="en-CA" smtClean="0"/>
              <a:pPr/>
              <a:t>‹#›</a:t>
            </a:fld>
            <a:endParaRPr lang="en-CA"/>
          </a:p>
        </p:txBody>
      </p:sp>
    </p:spTree>
    <p:extLst>
      <p:ext uri="{BB962C8B-B14F-4D97-AF65-F5344CB8AC3E}">
        <p14:creationId xmlns:p14="http://schemas.microsoft.com/office/powerpoint/2010/main" val="3702939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AC0722-7651-4A6C-AF5E-62C5352F177B}" type="datetimeFigureOut">
              <a:rPr lang="en-CA" smtClean="0"/>
              <a:pPr/>
              <a:t>2023-04-21</a:t>
            </a:fld>
            <a:endParaRPr lang="en-CA"/>
          </a:p>
        </p:txBody>
      </p:sp>
      <p:sp>
        <p:nvSpPr>
          <p:cNvPr id="5" name="Footer Placeholder 4"/>
          <p:cNvSpPr>
            <a:spLocks noGrp="1"/>
          </p:cNvSpPr>
          <p:nvPr>
            <p:ph type="ftr" sz="quarter" idx="11"/>
          </p:nvPr>
        </p:nvSpPr>
        <p:spPr/>
        <p:txBody>
          <a:bodyPr/>
          <a:lstStyle/>
          <a:p>
            <a:endParaRPr lang="en-CA"/>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3865E8A-F888-47C0-BEAE-46265002B77F}" type="slidenum">
              <a:rPr lang="en-CA" smtClean="0"/>
              <a:pPr/>
              <a:t>‹#›</a:t>
            </a:fld>
            <a:endParaRPr lang="en-CA"/>
          </a:p>
        </p:txBody>
      </p:sp>
    </p:spTree>
    <p:extLst>
      <p:ext uri="{BB962C8B-B14F-4D97-AF65-F5344CB8AC3E}">
        <p14:creationId xmlns:p14="http://schemas.microsoft.com/office/powerpoint/2010/main" val="930299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AC0722-7651-4A6C-AF5E-62C5352F177B}" type="datetimeFigureOut">
              <a:rPr lang="en-CA" smtClean="0"/>
              <a:pPr/>
              <a:t>2023-04-21</a:t>
            </a:fld>
            <a:endParaRPr lang="en-CA"/>
          </a:p>
        </p:txBody>
      </p:sp>
      <p:sp>
        <p:nvSpPr>
          <p:cNvPr id="5" name="Footer Placeholder 4"/>
          <p:cNvSpPr>
            <a:spLocks noGrp="1"/>
          </p:cNvSpPr>
          <p:nvPr>
            <p:ph type="ftr" sz="quarter" idx="11"/>
          </p:nvPr>
        </p:nvSpPr>
        <p:spPr/>
        <p:txBody>
          <a:bodyPr/>
          <a:lstStyle/>
          <a:p>
            <a:endParaRPr lang="en-CA"/>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3865E8A-F888-47C0-BEAE-46265002B77F}" type="slidenum">
              <a:rPr lang="en-CA" smtClean="0"/>
              <a:pPr/>
              <a:t>‹#›</a:t>
            </a:fld>
            <a:endParaRPr lang="en-CA"/>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574649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FAC0722-7651-4A6C-AF5E-62C5352F177B}" type="datetimeFigureOut">
              <a:rPr lang="en-CA" smtClean="0"/>
              <a:pPr/>
              <a:t>2023-04-21</a:t>
            </a:fld>
            <a:endParaRPr lang="en-CA"/>
          </a:p>
        </p:txBody>
      </p:sp>
      <p:sp>
        <p:nvSpPr>
          <p:cNvPr id="6" name="Footer Placeholder 5"/>
          <p:cNvSpPr>
            <a:spLocks noGrp="1"/>
          </p:cNvSpPr>
          <p:nvPr>
            <p:ph type="ftr" sz="quarter" idx="11"/>
          </p:nvPr>
        </p:nvSpPr>
        <p:spPr/>
        <p:txBody>
          <a:bodyPr/>
          <a:lstStyle/>
          <a:p>
            <a:endParaRPr lang="en-CA"/>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3865E8A-F888-47C0-BEAE-46265002B77F}" type="slidenum">
              <a:rPr lang="en-CA" smtClean="0"/>
              <a:pPr/>
              <a:t>‹#›</a:t>
            </a:fld>
            <a:endParaRPr lang="en-CA"/>
          </a:p>
        </p:txBody>
      </p:sp>
    </p:spTree>
    <p:extLst>
      <p:ext uri="{BB962C8B-B14F-4D97-AF65-F5344CB8AC3E}">
        <p14:creationId xmlns:p14="http://schemas.microsoft.com/office/powerpoint/2010/main" val="1615479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FAC0722-7651-4A6C-AF5E-62C5352F177B}" type="datetimeFigureOut">
              <a:rPr lang="en-CA" smtClean="0"/>
              <a:pPr/>
              <a:t>2023-04-21</a:t>
            </a:fld>
            <a:endParaRPr lang="en-CA"/>
          </a:p>
        </p:txBody>
      </p:sp>
      <p:sp>
        <p:nvSpPr>
          <p:cNvPr id="6" name="Footer Placeholder 5"/>
          <p:cNvSpPr>
            <a:spLocks noGrp="1"/>
          </p:cNvSpPr>
          <p:nvPr>
            <p:ph type="ftr" sz="quarter" idx="11"/>
          </p:nvPr>
        </p:nvSpPr>
        <p:spPr/>
        <p:txBody>
          <a:bodyPr/>
          <a:lstStyle/>
          <a:p>
            <a:endParaRPr lang="en-CA"/>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3865E8A-F888-47C0-BEAE-46265002B77F}" type="slidenum">
              <a:rPr lang="en-CA" smtClean="0"/>
              <a:pPr/>
              <a:t>‹#›</a:t>
            </a:fld>
            <a:endParaRPr lang="en-CA"/>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016630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FAC0722-7651-4A6C-AF5E-62C5352F177B}" type="datetimeFigureOut">
              <a:rPr lang="en-CA" smtClean="0"/>
              <a:pPr/>
              <a:t>2023-04-21</a:t>
            </a:fld>
            <a:endParaRPr lang="en-CA"/>
          </a:p>
        </p:txBody>
      </p:sp>
      <p:sp>
        <p:nvSpPr>
          <p:cNvPr id="6" name="Footer Placeholder 5"/>
          <p:cNvSpPr>
            <a:spLocks noGrp="1"/>
          </p:cNvSpPr>
          <p:nvPr>
            <p:ph type="ftr" sz="quarter" idx="11"/>
          </p:nvPr>
        </p:nvSpPr>
        <p:spPr/>
        <p:txBody>
          <a:bodyPr/>
          <a:lstStyle/>
          <a:p>
            <a:endParaRPr lang="en-CA"/>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3865E8A-F888-47C0-BEAE-46265002B77F}" type="slidenum">
              <a:rPr lang="en-CA" smtClean="0"/>
              <a:pPr/>
              <a:t>‹#›</a:t>
            </a:fld>
            <a:endParaRPr lang="en-CA"/>
          </a:p>
        </p:txBody>
      </p:sp>
    </p:spTree>
    <p:extLst>
      <p:ext uri="{BB962C8B-B14F-4D97-AF65-F5344CB8AC3E}">
        <p14:creationId xmlns:p14="http://schemas.microsoft.com/office/powerpoint/2010/main" val="41708101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C0722-7651-4A6C-AF5E-62C5352F177B}" type="datetimeFigureOut">
              <a:rPr lang="en-CA" smtClean="0"/>
              <a:pPr/>
              <a:t>2023-04-21</a:t>
            </a:fld>
            <a:endParaRPr lang="en-CA"/>
          </a:p>
        </p:txBody>
      </p:sp>
      <p:sp>
        <p:nvSpPr>
          <p:cNvPr id="5" name="Footer Placeholder 4"/>
          <p:cNvSpPr>
            <a:spLocks noGrp="1"/>
          </p:cNvSpPr>
          <p:nvPr>
            <p:ph type="ftr" sz="quarter" idx="11"/>
          </p:nvPr>
        </p:nvSpPr>
        <p:spPr/>
        <p:txBody>
          <a:bodyPr/>
          <a:lstStyle/>
          <a:p>
            <a:endParaRPr lang="en-CA"/>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865E8A-F888-47C0-BEAE-46265002B77F}" type="slidenum">
              <a:rPr lang="en-CA" smtClean="0"/>
              <a:pPr/>
              <a:t>‹#›</a:t>
            </a:fld>
            <a:endParaRPr lang="en-CA"/>
          </a:p>
        </p:txBody>
      </p:sp>
    </p:spTree>
    <p:extLst>
      <p:ext uri="{BB962C8B-B14F-4D97-AF65-F5344CB8AC3E}">
        <p14:creationId xmlns:p14="http://schemas.microsoft.com/office/powerpoint/2010/main" val="341932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C0722-7651-4A6C-AF5E-62C5352F177B}" type="datetimeFigureOut">
              <a:rPr lang="en-CA" smtClean="0"/>
              <a:pPr/>
              <a:t>2023-04-21</a:t>
            </a:fld>
            <a:endParaRPr lang="en-CA"/>
          </a:p>
        </p:txBody>
      </p:sp>
      <p:sp>
        <p:nvSpPr>
          <p:cNvPr id="5" name="Footer Placeholder 4"/>
          <p:cNvSpPr>
            <a:spLocks noGrp="1"/>
          </p:cNvSpPr>
          <p:nvPr>
            <p:ph type="ftr" sz="quarter" idx="11"/>
          </p:nvPr>
        </p:nvSpPr>
        <p:spPr/>
        <p:txBody>
          <a:bodyPr/>
          <a:lstStyle/>
          <a:p>
            <a:endParaRPr lang="en-CA"/>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865E8A-F888-47C0-BEAE-46265002B77F}" type="slidenum">
              <a:rPr lang="en-CA" smtClean="0"/>
              <a:pPr/>
              <a:t>‹#›</a:t>
            </a:fld>
            <a:endParaRPr lang="en-CA"/>
          </a:p>
        </p:txBody>
      </p:sp>
    </p:spTree>
    <p:extLst>
      <p:ext uri="{BB962C8B-B14F-4D97-AF65-F5344CB8AC3E}">
        <p14:creationId xmlns:p14="http://schemas.microsoft.com/office/powerpoint/2010/main" val="4258752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C0722-7651-4A6C-AF5E-62C5352F177B}" type="datetimeFigureOut">
              <a:rPr lang="en-CA" smtClean="0"/>
              <a:pPr/>
              <a:t>2023-04-21</a:t>
            </a:fld>
            <a:endParaRPr lang="en-CA"/>
          </a:p>
        </p:txBody>
      </p:sp>
      <p:sp>
        <p:nvSpPr>
          <p:cNvPr id="5" name="Footer Placeholder 4"/>
          <p:cNvSpPr>
            <a:spLocks noGrp="1"/>
          </p:cNvSpPr>
          <p:nvPr>
            <p:ph type="ftr" sz="quarter" idx="11"/>
          </p:nvPr>
        </p:nvSpPr>
        <p:spPr/>
        <p:txBody>
          <a:bodyPr/>
          <a:lstStyle/>
          <a:p>
            <a:endParaRPr lang="en-CA"/>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865E8A-F888-47C0-BEAE-46265002B77F}" type="slidenum">
              <a:rPr lang="en-CA" smtClean="0"/>
              <a:pPr/>
              <a:t>‹#›</a:t>
            </a:fld>
            <a:endParaRPr lang="en-CA"/>
          </a:p>
        </p:txBody>
      </p:sp>
    </p:spTree>
    <p:extLst>
      <p:ext uri="{BB962C8B-B14F-4D97-AF65-F5344CB8AC3E}">
        <p14:creationId xmlns:p14="http://schemas.microsoft.com/office/powerpoint/2010/main" val="3139415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AC0722-7651-4A6C-AF5E-62C5352F177B}" type="datetimeFigureOut">
              <a:rPr lang="en-CA" smtClean="0"/>
              <a:pPr/>
              <a:t>2023-04-21</a:t>
            </a:fld>
            <a:endParaRPr lang="en-CA"/>
          </a:p>
        </p:txBody>
      </p:sp>
      <p:sp>
        <p:nvSpPr>
          <p:cNvPr id="5" name="Footer Placeholder 4"/>
          <p:cNvSpPr>
            <a:spLocks noGrp="1"/>
          </p:cNvSpPr>
          <p:nvPr>
            <p:ph type="ftr" sz="quarter" idx="11"/>
          </p:nvPr>
        </p:nvSpPr>
        <p:spPr/>
        <p:txBody>
          <a:bodyPr/>
          <a:lstStyle/>
          <a:p>
            <a:endParaRPr lang="en-CA"/>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3865E8A-F888-47C0-BEAE-46265002B77F}" type="slidenum">
              <a:rPr lang="en-CA" smtClean="0"/>
              <a:pPr/>
              <a:t>‹#›</a:t>
            </a:fld>
            <a:endParaRPr lang="en-CA"/>
          </a:p>
        </p:txBody>
      </p:sp>
    </p:spTree>
    <p:extLst>
      <p:ext uri="{BB962C8B-B14F-4D97-AF65-F5344CB8AC3E}">
        <p14:creationId xmlns:p14="http://schemas.microsoft.com/office/powerpoint/2010/main" val="222706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FAC0722-7651-4A6C-AF5E-62C5352F177B}" type="datetimeFigureOut">
              <a:rPr lang="en-CA" smtClean="0"/>
              <a:pPr/>
              <a:t>2023-04-21</a:t>
            </a:fld>
            <a:endParaRPr lang="en-CA"/>
          </a:p>
        </p:txBody>
      </p:sp>
      <p:sp>
        <p:nvSpPr>
          <p:cNvPr id="6" name="Footer Placeholder 5"/>
          <p:cNvSpPr>
            <a:spLocks noGrp="1"/>
          </p:cNvSpPr>
          <p:nvPr>
            <p:ph type="ftr" sz="quarter" idx="11"/>
          </p:nvPr>
        </p:nvSpPr>
        <p:spPr/>
        <p:txBody>
          <a:bodyPr/>
          <a:lstStyle/>
          <a:p>
            <a:endParaRPr lang="en-CA"/>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3865E8A-F888-47C0-BEAE-46265002B77F}" type="slidenum">
              <a:rPr lang="en-CA" smtClean="0"/>
              <a:pPr/>
              <a:t>‹#›</a:t>
            </a:fld>
            <a:endParaRPr lang="en-CA"/>
          </a:p>
        </p:txBody>
      </p:sp>
    </p:spTree>
    <p:extLst>
      <p:ext uri="{BB962C8B-B14F-4D97-AF65-F5344CB8AC3E}">
        <p14:creationId xmlns:p14="http://schemas.microsoft.com/office/powerpoint/2010/main" val="3514063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FAC0722-7651-4A6C-AF5E-62C5352F177B}" type="datetimeFigureOut">
              <a:rPr lang="en-CA" smtClean="0"/>
              <a:pPr/>
              <a:t>2023-04-21</a:t>
            </a:fld>
            <a:endParaRPr lang="en-CA"/>
          </a:p>
        </p:txBody>
      </p:sp>
      <p:sp>
        <p:nvSpPr>
          <p:cNvPr id="8" name="Footer Placeholder 7"/>
          <p:cNvSpPr>
            <a:spLocks noGrp="1"/>
          </p:cNvSpPr>
          <p:nvPr>
            <p:ph type="ftr" sz="quarter" idx="11"/>
          </p:nvPr>
        </p:nvSpPr>
        <p:spPr/>
        <p:txBody>
          <a:bodyPr/>
          <a:lstStyle/>
          <a:p>
            <a:endParaRPr lang="en-CA"/>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3865E8A-F888-47C0-BEAE-46265002B77F}" type="slidenum">
              <a:rPr lang="en-CA" smtClean="0"/>
              <a:pPr/>
              <a:t>‹#›</a:t>
            </a:fld>
            <a:endParaRPr lang="en-CA"/>
          </a:p>
        </p:txBody>
      </p:sp>
    </p:spTree>
    <p:extLst>
      <p:ext uri="{BB962C8B-B14F-4D97-AF65-F5344CB8AC3E}">
        <p14:creationId xmlns:p14="http://schemas.microsoft.com/office/powerpoint/2010/main" val="3299114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C0722-7651-4A6C-AF5E-62C5352F177B}" type="datetimeFigureOut">
              <a:rPr lang="en-CA" smtClean="0"/>
              <a:pPr/>
              <a:t>2023-04-21</a:t>
            </a:fld>
            <a:endParaRPr lang="en-CA"/>
          </a:p>
        </p:txBody>
      </p:sp>
      <p:sp>
        <p:nvSpPr>
          <p:cNvPr id="4" name="Footer Placeholder 3"/>
          <p:cNvSpPr>
            <a:spLocks noGrp="1"/>
          </p:cNvSpPr>
          <p:nvPr>
            <p:ph type="ftr" sz="quarter" idx="11"/>
          </p:nvPr>
        </p:nvSpPr>
        <p:spPr/>
        <p:txBody>
          <a:bodyPr/>
          <a:lstStyle/>
          <a:p>
            <a:endParaRPr lang="en-CA"/>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3865E8A-F888-47C0-BEAE-46265002B77F}" type="slidenum">
              <a:rPr lang="en-CA" smtClean="0"/>
              <a:pPr/>
              <a:t>‹#›</a:t>
            </a:fld>
            <a:endParaRPr lang="en-CA"/>
          </a:p>
        </p:txBody>
      </p:sp>
    </p:spTree>
    <p:extLst>
      <p:ext uri="{BB962C8B-B14F-4D97-AF65-F5344CB8AC3E}">
        <p14:creationId xmlns:p14="http://schemas.microsoft.com/office/powerpoint/2010/main" val="2303043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AC0722-7651-4A6C-AF5E-62C5352F177B}" type="datetimeFigureOut">
              <a:rPr lang="en-CA" smtClean="0"/>
              <a:pPr/>
              <a:t>2023-04-21</a:t>
            </a:fld>
            <a:endParaRPr lang="en-CA"/>
          </a:p>
        </p:txBody>
      </p:sp>
      <p:sp>
        <p:nvSpPr>
          <p:cNvPr id="3" name="Footer Placeholder 2"/>
          <p:cNvSpPr>
            <a:spLocks noGrp="1"/>
          </p:cNvSpPr>
          <p:nvPr>
            <p:ph type="ftr" sz="quarter" idx="11"/>
          </p:nvPr>
        </p:nvSpPr>
        <p:spPr/>
        <p:txBody>
          <a:bodyPr/>
          <a:lstStyle/>
          <a:p>
            <a:endParaRPr lang="en-CA"/>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3865E8A-F888-47C0-BEAE-46265002B77F}" type="slidenum">
              <a:rPr lang="en-CA" smtClean="0"/>
              <a:pPr/>
              <a:t>‹#›</a:t>
            </a:fld>
            <a:endParaRPr lang="en-CA"/>
          </a:p>
        </p:txBody>
      </p:sp>
    </p:spTree>
    <p:extLst>
      <p:ext uri="{BB962C8B-B14F-4D97-AF65-F5344CB8AC3E}">
        <p14:creationId xmlns:p14="http://schemas.microsoft.com/office/powerpoint/2010/main" val="3517961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FAC0722-7651-4A6C-AF5E-62C5352F177B}" type="datetimeFigureOut">
              <a:rPr lang="en-CA" smtClean="0"/>
              <a:pPr/>
              <a:t>2023-04-21</a:t>
            </a:fld>
            <a:endParaRPr lang="en-CA"/>
          </a:p>
        </p:txBody>
      </p:sp>
      <p:sp>
        <p:nvSpPr>
          <p:cNvPr id="6" name="Footer Placeholder 5"/>
          <p:cNvSpPr>
            <a:spLocks noGrp="1"/>
          </p:cNvSpPr>
          <p:nvPr>
            <p:ph type="ftr" sz="quarter" idx="11"/>
          </p:nvPr>
        </p:nvSpPr>
        <p:spPr/>
        <p:txBody>
          <a:bodyPr/>
          <a:lstStyle/>
          <a:p>
            <a:endParaRPr lang="en-CA"/>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3865E8A-F888-47C0-BEAE-46265002B77F}" type="slidenum">
              <a:rPr lang="en-CA" smtClean="0"/>
              <a:pPr/>
              <a:t>‹#›</a:t>
            </a:fld>
            <a:endParaRPr lang="en-CA"/>
          </a:p>
        </p:txBody>
      </p:sp>
    </p:spTree>
    <p:extLst>
      <p:ext uri="{BB962C8B-B14F-4D97-AF65-F5344CB8AC3E}">
        <p14:creationId xmlns:p14="http://schemas.microsoft.com/office/powerpoint/2010/main" val="1607523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FAC0722-7651-4A6C-AF5E-62C5352F177B}" type="datetimeFigureOut">
              <a:rPr lang="en-CA" smtClean="0"/>
              <a:pPr/>
              <a:t>2023-04-21</a:t>
            </a:fld>
            <a:endParaRPr lang="en-CA"/>
          </a:p>
        </p:txBody>
      </p:sp>
      <p:sp>
        <p:nvSpPr>
          <p:cNvPr id="6" name="Footer Placeholder 5"/>
          <p:cNvSpPr>
            <a:spLocks noGrp="1"/>
          </p:cNvSpPr>
          <p:nvPr>
            <p:ph type="ftr" sz="quarter" idx="11"/>
          </p:nvPr>
        </p:nvSpPr>
        <p:spPr/>
        <p:txBody>
          <a:bodyPr/>
          <a:lstStyle/>
          <a:p>
            <a:endParaRPr lang="en-CA"/>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3865E8A-F888-47C0-BEAE-46265002B77F}" type="slidenum">
              <a:rPr lang="en-CA" smtClean="0"/>
              <a:pPr/>
              <a:t>‹#›</a:t>
            </a:fld>
            <a:endParaRPr lang="en-CA"/>
          </a:p>
        </p:txBody>
      </p:sp>
    </p:spTree>
    <p:extLst>
      <p:ext uri="{BB962C8B-B14F-4D97-AF65-F5344CB8AC3E}">
        <p14:creationId xmlns:p14="http://schemas.microsoft.com/office/powerpoint/2010/main" val="2439574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1FAC0722-7651-4A6C-AF5E-62C5352F177B}" type="datetimeFigureOut">
              <a:rPr lang="en-CA" smtClean="0"/>
              <a:pPr/>
              <a:t>2023-04-21</a:t>
            </a:fld>
            <a:endParaRPr lang="en-CA"/>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3865E8A-F888-47C0-BEAE-46265002B77F}" type="slidenum">
              <a:rPr lang="en-CA" smtClean="0"/>
              <a:pPr/>
              <a:t>‹#›</a:t>
            </a:fld>
            <a:endParaRPr lang="en-CA"/>
          </a:p>
        </p:txBody>
      </p:sp>
    </p:spTree>
    <p:extLst>
      <p:ext uri="{BB962C8B-B14F-4D97-AF65-F5344CB8AC3E}">
        <p14:creationId xmlns:p14="http://schemas.microsoft.com/office/powerpoint/2010/main" val="2195194366"/>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iienationalcapital.com/wp-content/uploads/2014/02/constitution-scroll.jpg"/>
          <p:cNvPicPr>
            <a:picLocks noChangeAspect="1" noChangeArrowheads="1"/>
          </p:cNvPicPr>
          <p:nvPr/>
        </p:nvPicPr>
        <p:blipFill>
          <a:blip r:embed="rId3" cstate="print"/>
          <a:srcRect/>
          <a:stretch>
            <a:fillRect/>
          </a:stretch>
        </p:blipFill>
        <p:spPr bwMode="auto">
          <a:xfrm>
            <a:off x="1066800" y="501769"/>
            <a:ext cx="2066925" cy="2209801"/>
          </a:xfrm>
          <a:prstGeom prst="rect">
            <a:avLst/>
          </a:prstGeom>
          <a:noFill/>
        </p:spPr>
      </p:pic>
      <p:sp>
        <p:nvSpPr>
          <p:cNvPr id="2" name="Title 1"/>
          <p:cNvSpPr>
            <a:spLocks noGrp="1"/>
          </p:cNvSpPr>
          <p:nvPr>
            <p:ph type="ctrTitle"/>
          </p:nvPr>
        </p:nvSpPr>
        <p:spPr>
          <a:xfrm>
            <a:off x="1143000" y="2819400"/>
            <a:ext cx="7772400" cy="1470025"/>
          </a:xfrm>
        </p:spPr>
        <p:txBody>
          <a:bodyPr>
            <a:normAutofit/>
          </a:bodyPr>
          <a:lstStyle/>
          <a:p>
            <a:r>
              <a:rPr lang="en-US" sz="4800" dirty="0"/>
              <a:t>Constitution and Canons</a:t>
            </a:r>
            <a:endParaRPr lang="en-CA" sz="4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751344"/>
            <a:ext cx="7391400" cy="5755422"/>
          </a:xfrm>
          <a:prstGeom prst="rect">
            <a:avLst/>
          </a:prstGeom>
        </p:spPr>
        <p:txBody>
          <a:bodyPr wrap="square">
            <a:spAutoFit/>
          </a:bodyPr>
          <a:lstStyle/>
          <a:p>
            <a:r>
              <a:rPr lang="en-CA" sz="2800" dirty="0"/>
              <a:t>Use of the Church Proper (Nave, Chancel, Sanctuary)</a:t>
            </a:r>
          </a:p>
          <a:p>
            <a:r>
              <a:rPr lang="en-CA" sz="2400" dirty="0"/>
              <a:t>It is extremely important that any use of the church proper befit the fact that it is a</a:t>
            </a:r>
          </a:p>
          <a:p>
            <a:r>
              <a:rPr lang="en-CA" sz="2400" dirty="0"/>
              <a:t>sacred and holy place. The rector of a parish must give his/her permission for the use of the</a:t>
            </a:r>
          </a:p>
          <a:p>
            <a:r>
              <a:rPr lang="en-CA" sz="2400" dirty="0"/>
              <a:t>church proper and it is his/her responsibility to ensure that a use is appropriate. Users must be</a:t>
            </a:r>
          </a:p>
          <a:p>
            <a:r>
              <a:rPr lang="en-CA" sz="2400" dirty="0"/>
              <a:t>made aware of the proper treatment of sacred furnishings such as altars and fonts in our</a:t>
            </a:r>
          </a:p>
          <a:p>
            <a:r>
              <a:rPr lang="en-CA" sz="2400" dirty="0"/>
              <a:t>churches and agree to honour our traditions. </a:t>
            </a:r>
          </a:p>
          <a:p>
            <a:endParaRPr lang="en-CA" sz="2400" dirty="0"/>
          </a:p>
          <a:p>
            <a:r>
              <a:rPr lang="en-CA" sz="2400" dirty="0"/>
              <a:t>Any such on-going use must be approved by the Diocesan Bishop before any agreement can be made. </a:t>
            </a:r>
          </a:p>
        </p:txBody>
      </p:sp>
    </p:spTree>
    <p:extLst>
      <p:ext uri="{BB962C8B-B14F-4D97-AF65-F5344CB8AC3E}">
        <p14:creationId xmlns:p14="http://schemas.microsoft.com/office/powerpoint/2010/main" val="548028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Other policies</a:t>
            </a:r>
          </a:p>
        </p:txBody>
      </p:sp>
      <p:sp>
        <p:nvSpPr>
          <p:cNvPr id="3" name="Content Placeholder 2"/>
          <p:cNvSpPr>
            <a:spLocks noGrp="1"/>
          </p:cNvSpPr>
          <p:nvPr>
            <p:ph idx="1"/>
          </p:nvPr>
        </p:nvSpPr>
        <p:spPr>
          <a:xfrm>
            <a:off x="1295400" y="1905000"/>
            <a:ext cx="7467599" cy="3124200"/>
          </a:xfrm>
        </p:spPr>
        <p:txBody>
          <a:bodyPr>
            <a:noAutofit/>
          </a:bodyPr>
          <a:lstStyle/>
          <a:p>
            <a:r>
              <a:rPr lang="en-CA" sz="2400" dirty="0"/>
              <a:t>Return of former rectors</a:t>
            </a:r>
          </a:p>
          <a:p>
            <a:r>
              <a:rPr lang="en-CA" sz="2400" dirty="0"/>
              <a:t>Parish Confidentiality</a:t>
            </a:r>
          </a:p>
          <a:p>
            <a:r>
              <a:rPr lang="en-CA" sz="2400" dirty="0"/>
              <a:t>Copyright</a:t>
            </a:r>
          </a:p>
          <a:p>
            <a:r>
              <a:rPr lang="en-CA" sz="2400" dirty="0"/>
              <a:t>Fees for Occasional Services</a:t>
            </a:r>
          </a:p>
          <a:p>
            <a:pPr lvl="1"/>
            <a:r>
              <a:rPr lang="en-CA" sz="2400" dirty="0"/>
              <a:t>Service when clergy/laity is required to give a homily $125.00</a:t>
            </a:r>
          </a:p>
          <a:p>
            <a:pPr lvl="1"/>
            <a:r>
              <a:rPr lang="en-CA" sz="2400" dirty="0"/>
              <a:t>Service when clergy/laity is not required to give a homily 94.00</a:t>
            </a:r>
          </a:p>
          <a:p>
            <a:pPr lvl="1"/>
            <a:r>
              <a:rPr lang="en-CA" sz="2400" dirty="0"/>
              <a:t>Each additional service in the same parish 68.00</a:t>
            </a:r>
          </a:p>
        </p:txBody>
      </p:sp>
    </p:spTree>
    <p:extLst>
      <p:ext uri="{BB962C8B-B14F-4D97-AF65-F5344CB8AC3E}">
        <p14:creationId xmlns:p14="http://schemas.microsoft.com/office/powerpoint/2010/main" val="39518137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1744C-B2BA-4A28-36AB-8ECF2E4065B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0767D64-F3A0-58FE-D97C-B604890C12AB}"/>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03382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Case Study:  The Windows</a:t>
            </a:r>
          </a:p>
        </p:txBody>
      </p:sp>
      <p:sp>
        <p:nvSpPr>
          <p:cNvPr id="3" name="Content Placeholder 2"/>
          <p:cNvSpPr>
            <a:spLocks noGrp="1"/>
          </p:cNvSpPr>
          <p:nvPr>
            <p:ph idx="1"/>
          </p:nvPr>
        </p:nvSpPr>
        <p:spPr>
          <a:xfrm>
            <a:off x="1945201" y="1828800"/>
            <a:ext cx="6591985" cy="3777622"/>
          </a:xfrm>
        </p:spPr>
        <p:txBody>
          <a:bodyPr>
            <a:normAutofit/>
          </a:bodyPr>
          <a:lstStyle/>
          <a:p>
            <a:r>
              <a:rPr lang="en-CA" sz="2400" dirty="0"/>
              <a:t>One of the things that the parish of St. Martin’s is proud of is the wonderful rose window behind the altar.  One of the founding members of the community paid for the window over 100 years ago, in memory of his wife.  The leading in the window is deteriorating and the window is starting to warp.  The property committee decides it would be wise to have all the windows inspected. </a:t>
            </a:r>
          </a:p>
        </p:txBody>
      </p:sp>
    </p:spTree>
    <p:extLst>
      <p:ext uri="{BB962C8B-B14F-4D97-AF65-F5344CB8AC3E}">
        <p14:creationId xmlns:p14="http://schemas.microsoft.com/office/powerpoint/2010/main" val="14683694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762000"/>
            <a:ext cx="7391400" cy="4893647"/>
          </a:xfrm>
          <a:prstGeom prst="rect">
            <a:avLst/>
          </a:prstGeom>
        </p:spPr>
        <p:txBody>
          <a:bodyPr wrap="square">
            <a:spAutoFit/>
          </a:bodyPr>
          <a:lstStyle/>
          <a:p>
            <a:r>
              <a:rPr lang="en-CA" sz="2400" dirty="0"/>
              <a:t>The company that is brought in returns a report that several of the windows need repairs, as quickly as possible, or there is a risk of serious damage.  The quote for the work is $30,000.  Thankfully, the parish has been proactive in building up the capital trust fund and there is enough money available to cover the cost.  The terms of the trust require vestry approval for any withdrawal.</a:t>
            </a:r>
          </a:p>
          <a:p>
            <a:endParaRPr lang="en-CA" sz="2400" dirty="0"/>
          </a:p>
          <a:p>
            <a:r>
              <a:rPr lang="en-CA" sz="2400" dirty="0"/>
              <a:t>	What steps are needed in order to gain the proper permissions (both parish and diocesan) to repair the windows?</a:t>
            </a:r>
          </a:p>
        </p:txBody>
      </p:sp>
    </p:spTree>
    <p:extLst>
      <p:ext uri="{BB962C8B-B14F-4D97-AF65-F5344CB8AC3E}">
        <p14:creationId xmlns:p14="http://schemas.microsoft.com/office/powerpoint/2010/main" val="907911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Constitution</a:t>
            </a:r>
            <a:endParaRPr lang="en-CA" dirty="0"/>
          </a:p>
        </p:txBody>
      </p:sp>
      <p:sp>
        <p:nvSpPr>
          <p:cNvPr id="4" name="Content Placeholder 3"/>
          <p:cNvSpPr>
            <a:spLocks noGrp="1"/>
          </p:cNvSpPr>
          <p:nvPr>
            <p:ph idx="1"/>
          </p:nvPr>
        </p:nvSpPr>
        <p:spPr>
          <a:xfrm>
            <a:off x="457200" y="2971800"/>
            <a:ext cx="8229600" cy="2895600"/>
          </a:xfrm>
        </p:spPr>
        <p:txBody>
          <a:bodyPr>
            <a:normAutofit/>
          </a:bodyPr>
          <a:lstStyle/>
          <a:p>
            <a:r>
              <a:rPr lang="en-US" sz="2400" dirty="0"/>
              <a:t>Synod</a:t>
            </a:r>
          </a:p>
          <a:p>
            <a:pPr lvl="1"/>
            <a:r>
              <a:rPr lang="en-US" sz="2400" dirty="0"/>
              <a:t>Lay delegates/congregation</a:t>
            </a:r>
          </a:p>
          <a:p>
            <a:pPr lvl="1"/>
            <a:r>
              <a:rPr lang="en-US" sz="2400" dirty="0"/>
              <a:t>Who has voting privileges</a:t>
            </a:r>
          </a:p>
          <a:p>
            <a:pPr lvl="1"/>
            <a:r>
              <a:rPr lang="en-US" sz="2400" dirty="0"/>
              <a:t>Annual synods</a:t>
            </a:r>
          </a:p>
          <a:p>
            <a:pPr lvl="1"/>
            <a:r>
              <a:rPr lang="en-US" sz="2400" dirty="0"/>
              <a:t>Electoral synods</a:t>
            </a:r>
          </a:p>
        </p:txBody>
      </p:sp>
      <p:sp>
        <p:nvSpPr>
          <p:cNvPr id="3" name="TextBox 2"/>
          <p:cNvSpPr txBox="1"/>
          <p:nvPr/>
        </p:nvSpPr>
        <p:spPr>
          <a:xfrm>
            <a:off x="619663" y="1546691"/>
            <a:ext cx="7305137" cy="830997"/>
          </a:xfrm>
          <a:prstGeom prst="rect">
            <a:avLst/>
          </a:prstGeom>
          <a:noFill/>
        </p:spPr>
        <p:txBody>
          <a:bodyPr wrap="square" rtlCol="0">
            <a:spAutoFit/>
          </a:bodyPr>
          <a:lstStyle/>
          <a:p>
            <a:r>
              <a:rPr lang="en-CA" sz="2400" dirty="0"/>
              <a:t>diohuron.org&gt;resources&gt;diocesan&gt;constitution and canons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a:bodyPr>
          <a:lstStyle/>
          <a:p>
            <a:r>
              <a:rPr lang="en-US" sz="2400" dirty="0"/>
              <a:t>Diocesan Council</a:t>
            </a:r>
            <a:r>
              <a:rPr lang="en-CA" sz="2400" dirty="0"/>
              <a:t> and Sub-Council</a:t>
            </a:r>
          </a:p>
          <a:p>
            <a:r>
              <a:rPr lang="en-US" sz="2400" dirty="0"/>
              <a:t>Apportionment</a:t>
            </a:r>
          </a:p>
          <a:p>
            <a:r>
              <a:rPr lang="en-US" sz="2400" dirty="0"/>
              <a:t>Voting at synod</a:t>
            </a:r>
          </a:p>
          <a:p>
            <a:r>
              <a:rPr lang="en-US" sz="2400" dirty="0"/>
              <a:t>How to amend the Canons and Constitution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565387"/>
            <a:ext cx="5105400" cy="1143000"/>
          </a:xfrm>
        </p:spPr>
        <p:txBody>
          <a:bodyPr/>
          <a:lstStyle/>
          <a:p>
            <a:r>
              <a:rPr lang="en-US" dirty="0"/>
              <a:t>The Canons </a:t>
            </a:r>
            <a:endParaRPr lang="en-CA" dirty="0"/>
          </a:p>
        </p:txBody>
      </p:sp>
      <p:sp>
        <p:nvSpPr>
          <p:cNvPr id="3" name="Content Placeholder 2"/>
          <p:cNvSpPr>
            <a:spLocks noGrp="1"/>
          </p:cNvSpPr>
          <p:nvPr>
            <p:ph idx="1"/>
          </p:nvPr>
        </p:nvSpPr>
        <p:spPr>
          <a:xfrm>
            <a:off x="838200" y="2971800"/>
            <a:ext cx="8229600" cy="3809999"/>
          </a:xfrm>
        </p:spPr>
        <p:txBody>
          <a:bodyPr>
            <a:normAutofit/>
          </a:bodyPr>
          <a:lstStyle/>
          <a:p>
            <a:r>
              <a:rPr lang="en-US" sz="2400" dirty="0"/>
              <a:t>Canon 7: Permission to Officiate</a:t>
            </a:r>
          </a:p>
          <a:p>
            <a:pPr lvl="1"/>
            <a:r>
              <a:rPr lang="en-US" sz="2400" dirty="0"/>
              <a:t>Clerics who do not hold a </a:t>
            </a:r>
            <a:r>
              <a:rPr lang="en-US" sz="2400" dirty="0" err="1"/>
              <a:t>licence</a:t>
            </a:r>
            <a:r>
              <a:rPr lang="en-US" sz="2400" dirty="0"/>
              <a:t> or a General Permit from the Bishop of Huron may not be invited to officiate or preach in Huron without the prior knowledge and permission of the Bishop of Huron</a:t>
            </a:r>
          </a:p>
        </p:txBody>
      </p:sp>
      <p:sp>
        <p:nvSpPr>
          <p:cNvPr id="4" name="TextBox 3"/>
          <p:cNvSpPr txBox="1"/>
          <p:nvPr/>
        </p:nvSpPr>
        <p:spPr>
          <a:xfrm>
            <a:off x="152400" y="2289182"/>
            <a:ext cx="8234947" cy="461665"/>
          </a:xfrm>
          <a:prstGeom prst="rect">
            <a:avLst/>
          </a:prstGeom>
          <a:noFill/>
        </p:spPr>
        <p:txBody>
          <a:bodyPr wrap="none" rtlCol="0">
            <a:spAutoFit/>
          </a:bodyPr>
          <a:lstStyle/>
          <a:p>
            <a:r>
              <a:rPr lang="en-CA" sz="2400" dirty="0"/>
              <a:t>diohuron.org&gt;resources&gt;diocesan&gt;canons and constitution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10200"/>
          </a:xfrm>
        </p:spPr>
        <p:txBody>
          <a:bodyPr>
            <a:normAutofit/>
          </a:bodyPr>
          <a:lstStyle/>
          <a:p>
            <a:pPr marL="914400" lvl="2" indent="0">
              <a:buNone/>
            </a:pPr>
            <a:r>
              <a:rPr lang="en-US" sz="2800" dirty="0"/>
              <a:t>Canon 16: Parish Records </a:t>
            </a:r>
          </a:p>
          <a:p>
            <a:pPr lvl="1">
              <a:buNone/>
            </a:pPr>
            <a:r>
              <a:rPr lang="en-US" sz="2400" dirty="0"/>
              <a:t>Copy of:	Canons and Constitution</a:t>
            </a:r>
          </a:p>
          <a:p>
            <a:pPr lvl="1">
              <a:buNone/>
            </a:pPr>
            <a:r>
              <a:rPr lang="en-US" sz="2400" dirty="0"/>
              <a:t>			</a:t>
            </a:r>
            <a:r>
              <a:rPr lang="en-US" sz="2400"/>
              <a:t>	Vestry </a:t>
            </a:r>
            <a:r>
              <a:rPr lang="en-US" sz="2400" dirty="0"/>
              <a:t>and Parish Council Minutes</a:t>
            </a:r>
          </a:p>
          <a:p>
            <a:pPr lvl="1">
              <a:buNone/>
            </a:pPr>
            <a:r>
              <a:rPr lang="en-US" sz="2400" dirty="0"/>
              <a:t>				Financial records</a:t>
            </a:r>
          </a:p>
          <a:p>
            <a:pPr lvl="1">
              <a:buNone/>
            </a:pPr>
            <a:r>
              <a:rPr lang="en-US" sz="2400" dirty="0"/>
              <a:t>				Vestry Book</a:t>
            </a:r>
          </a:p>
          <a:p>
            <a:pPr lvl="1">
              <a:buNone/>
            </a:pPr>
            <a:r>
              <a:rPr lang="en-US" sz="2400" dirty="0"/>
              <a:t>				Registers for Baptism, Marriages, 						Confirmations, Funerals</a:t>
            </a:r>
          </a:p>
          <a:p>
            <a:pPr lvl="1">
              <a:buNone/>
            </a:pPr>
            <a:r>
              <a:rPr lang="en-US" sz="2400" dirty="0"/>
              <a:t>				Parish lists</a:t>
            </a:r>
          </a:p>
          <a:p>
            <a:pPr lvl="1">
              <a:buNone/>
            </a:pPr>
            <a:r>
              <a:rPr lang="en-US" sz="2400" dirty="0"/>
              <a:t>				List of Memorial gifts and dedications</a:t>
            </a:r>
          </a:p>
          <a:p>
            <a:pPr lvl="1">
              <a:buNone/>
            </a:pPr>
            <a:r>
              <a:rPr lang="en-US" sz="2400" dirty="0"/>
              <a:t>				</a:t>
            </a:r>
            <a:endParaRPr lang="en-US" dirty="0"/>
          </a:p>
          <a:p>
            <a:pPr lvl="1"/>
            <a:endParaRPr lang="en-C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85800"/>
            <a:ext cx="8229600" cy="5668963"/>
          </a:xfrm>
        </p:spPr>
        <p:txBody>
          <a:bodyPr/>
          <a:lstStyle/>
          <a:p>
            <a:pPr marL="914400" lvl="2" indent="0">
              <a:buNone/>
            </a:pPr>
            <a:r>
              <a:rPr lang="en-US" sz="2600" dirty="0"/>
              <a:t>Canon 18:  Vestries and Churchwardens</a:t>
            </a:r>
          </a:p>
          <a:p>
            <a:pPr lvl="1"/>
            <a:r>
              <a:rPr lang="en-US" sz="2400" dirty="0"/>
              <a:t>Members of Vestry:  16 yrs old; for 3 of preceding 12 months involved through regular worship, fellowship and financial support</a:t>
            </a:r>
          </a:p>
          <a:p>
            <a:pPr lvl="1"/>
            <a:r>
              <a:rPr lang="en-US" sz="2400" dirty="0"/>
              <a:t>the Canons do not allow for proxy voting at Vestry</a:t>
            </a:r>
          </a:p>
          <a:p>
            <a:pPr lvl="1"/>
            <a:r>
              <a:rPr lang="en-US" sz="2400" dirty="0"/>
              <a:t>Annual Vestry by the 2</a:t>
            </a:r>
            <a:r>
              <a:rPr lang="en-US" sz="2400" baseline="30000" dirty="0"/>
              <a:t>nd</a:t>
            </a:r>
            <a:r>
              <a:rPr lang="en-US" sz="2400" dirty="0"/>
              <a:t> Sunday of February or soon thereafter</a:t>
            </a:r>
          </a:p>
          <a:p>
            <a:pPr lvl="1"/>
            <a:r>
              <a:rPr lang="en-US" sz="2400" dirty="0"/>
              <a:t>Special vestries requiring announcing on 3 successive Sundays</a:t>
            </a:r>
          </a:p>
          <a:p>
            <a:pPr lvl="1"/>
            <a:r>
              <a:rPr lang="en-US" sz="2400" dirty="0"/>
              <a:t>Churchwardens:  one elected, one appointed</a:t>
            </a:r>
          </a:p>
          <a:p>
            <a:pPr lvl="1"/>
            <a:r>
              <a:rPr lang="en-US" sz="2400" dirty="0"/>
              <a:t>Churchwardens are the corporation of the parish</a:t>
            </a:r>
          </a:p>
          <a:p>
            <a:pPr lvl="1"/>
            <a:endParaRPr lang="en-C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81000" y="304800"/>
            <a:ext cx="8382000" cy="2819400"/>
          </a:xfrm>
        </p:spPr>
        <p:txBody>
          <a:bodyPr>
            <a:normAutofit fontScale="92500" lnSpcReduction="20000"/>
          </a:bodyPr>
          <a:lstStyle/>
          <a:p>
            <a:pPr marL="0" indent="0">
              <a:buNone/>
            </a:pPr>
            <a:r>
              <a:rPr lang="en-US" sz="3200" dirty="0"/>
              <a:t>		</a:t>
            </a:r>
          </a:p>
          <a:p>
            <a:pPr marL="0" indent="0">
              <a:buNone/>
            </a:pPr>
            <a:r>
              <a:rPr lang="en-US" sz="3200" dirty="0"/>
              <a:t>		Canon 19:  Parish Council</a:t>
            </a:r>
          </a:p>
          <a:p>
            <a:pPr lvl="2">
              <a:buNone/>
            </a:pPr>
            <a:r>
              <a:rPr lang="en-US" sz="2800" dirty="0"/>
              <a:t>Members: Rector	</a:t>
            </a:r>
          </a:p>
          <a:p>
            <a:pPr lvl="4">
              <a:buNone/>
            </a:pPr>
            <a:r>
              <a:rPr lang="en-US" sz="2800" dirty="0"/>
              <a:t>Wardens and deputies</a:t>
            </a:r>
          </a:p>
          <a:p>
            <a:pPr lvl="4">
              <a:buNone/>
            </a:pPr>
            <a:r>
              <a:rPr lang="en-US" sz="2800" dirty="0"/>
              <a:t>Lay delegates to synod and alternates</a:t>
            </a:r>
          </a:p>
          <a:p>
            <a:pPr lvl="4">
              <a:buNone/>
            </a:pPr>
            <a:r>
              <a:rPr lang="en-US" sz="2800" dirty="0"/>
              <a:t>Not fewer than 4 or more than 12 others                        </a:t>
            </a:r>
          </a:p>
        </p:txBody>
      </p:sp>
      <p:sp>
        <p:nvSpPr>
          <p:cNvPr id="5" name="Content Placeholder 4"/>
          <p:cNvSpPr>
            <a:spLocks noGrp="1"/>
          </p:cNvSpPr>
          <p:nvPr>
            <p:ph sz="half" idx="2"/>
          </p:nvPr>
        </p:nvSpPr>
        <p:spPr>
          <a:xfrm>
            <a:off x="2133600" y="3657600"/>
            <a:ext cx="6781800" cy="2468563"/>
          </a:xfrm>
        </p:spPr>
        <p:txBody>
          <a:bodyPr>
            <a:normAutofit fontScale="92500" lnSpcReduction="20000"/>
          </a:bodyPr>
          <a:lstStyle/>
          <a:p>
            <a:r>
              <a:rPr lang="en-US" sz="3000" dirty="0"/>
              <a:t>Regional ministries</a:t>
            </a:r>
          </a:p>
          <a:p>
            <a:pPr lvl="1"/>
            <a:r>
              <a:rPr lang="en-US" sz="2800" dirty="0"/>
              <a:t>Congregational Councils</a:t>
            </a:r>
          </a:p>
          <a:p>
            <a:pPr lvl="1"/>
            <a:r>
              <a:rPr lang="en-US" sz="2800" dirty="0"/>
              <a:t>Parish Councils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Canon 20: </a:t>
            </a:r>
            <a:r>
              <a:rPr lang="en-CA" sz="2700" dirty="0"/>
              <a:t>Differences Between Clerics and Their Parishes/Congregations</a:t>
            </a:r>
          </a:p>
        </p:txBody>
      </p:sp>
      <p:sp>
        <p:nvSpPr>
          <p:cNvPr id="3" name="Content Placeholder 2"/>
          <p:cNvSpPr>
            <a:spLocks noGrp="1"/>
          </p:cNvSpPr>
          <p:nvPr>
            <p:ph sz="half" idx="1"/>
          </p:nvPr>
        </p:nvSpPr>
        <p:spPr>
          <a:xfrm>
            <a:off x="1447800" y="2286000"/>
            <a:ext cx="7239000" cy="2971800"/>
          </a:xfrm>
        </p:spPr>
        <p:txBody>
          <a:bodyPr>
            <a:noAutofit/>
          </a:bodyPr>
          <a:lstStyle/>
          <a:p>
            <a:r>
              <a:rPr lang="en-CA" sz="2400" dirty="0"/>
              <a:t>Wardens often are first to be told of problems</a:t>
            </a:r>
          </a:p>
          <a:p>
            <a:r>
              <a:rPr lang="en-CA" sz="2400" dirty="0"/>
              <a:t>Clear, open and honest communication is important</a:t>
            </a:r>
          </a:p>
          <a:p>
            <a:r>
              <a:rPr lang="en-CA" sz="2400" dirty="0"/>
              <a:t>If the wardens are unable to help resolve the problem, they should speak with the Territorial Archdeacon</a:t>
            </a:r>
          </a:p>
        </p:txBody>
      </p:sp>
    </p:spTree>
    <p:extLst>
      <p:ext uri="{BB962C8B-B14F-4D97-AF65-F5344CB8AC3E}">
        <p14:creationId xmlns:p14="http://schemas.microsoft.com/office/powerpoint/2010/main" val="717459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Use of Church Buildings by Outside Groups</a:t>
            </a:r>
          </a:p>
        </p:txBody>
      </p:sp>
      <p:sp>
        <p:nvSpPr>
          <p:cNvPr id="3" name="Content Placeholder 2"/>
          <p:cNvSpPr>
            <a:spLocks noGrp="1"/>
          </p:cNvSpPr>
          <p:nvPr>
            <p:ph idx="1"/>
          </p:nvPr>
        </p:nvSpPr>
        <p:spPr>
          <a:xfrm>
            <a:off x="1942415" y="2133600"/>
            <a:ext cx="6591985" cy="4419600"/>
          </a:xfrm>
        </p:spPr>
        <p:txBody>
          <a:bodyPr>
            <a:normAutofit fontScale="92500" lnSpcReduction="10000"/>
          </a:bodyPr>
          <a:lstStyle/>
          <a:p>
            <a:r>
              <a:rPr lang="en-CA" sz="2400" dirty="0"/>
              <a:t>Need agreement in writing</a:t>
            </a:r>
          </a:p>
          <a:p>
            <a:r>
              <a:rPr lang="en-CA" sz="2400" dirty="0"/>
              <a:t>Agreement should consider:</a:t>
            </a:r>
          </a:p>
          <a:p>
            <a:pPr lvl="1"/>
            <a:r>
              <a:rPr lang="en-CA" sz="2400" dirty="0"/>
              <a:t>Area for use</a:t>
            </a:r>
          </a:p>
          <a:p>
            <a:pPr lvl="1"/>
            <a:r>
              <a:rPr lang="en-CA" sz="2400" dirty="0"/>
              <a:t>Timing of use</a:t>
            </a:r>
          </a:p>
          <a:p>
            <a:pPr lvl="1"/>
            <a:r>
              <a:rPr lang="en-CA" sz="2400" dirty="0"/>
              <a:t>Insurance</a:t>
            </a:r>
          </a:p>
          <a:p>
            <a:pPr lvl="1"/>
            <a:r>
              <a:rPr lang="en-CA" sz="2400" dirty="0"/>
              <a:t>Safe Church</a:t>
            </a:r>
          </a:p>
          <a:p>
            <a:pPr lvl="1"/>
            <a:r>
              <a:rPr lang="en-CA" sz="2400" dirty="0"/>
              <a:t>Cost</a:t>
            </a:r>
          </a:p>
          <a:p>
            <a:pPr lvl="1"/>
            <a:r>
              <a:rPr lang="en-CA" sz="2400" dirty="0"/>
              <a:t>Permitted uses</a:t>
            </a:r>
          </a:p>
          <a:p>
            <a:pPr lvl="1"/>
            <a:r>
              <a:rPr lang="en-CA" sz="2400" dirty="0"/>
              <a:t>Keys </a:t>
            </a:r>
          </a:p>
          <a:p>
            <a:pPr lvl="1"/>
            <a:r>
              <a:rPr lang="en-CA" sz="2400" dirty="0"/>
              <a:t>Contact persons</a:t>
            </a:r>
          </a:p>
          <a:p>
            <a:pPr marL="457200" lvl="1" indent="0">
              <a:buNone/>
            </a:pPr>
            <a:endParaRPr lang="en-CA" dirty="0"/>
          </a:p>
        </p:txBody>
      </p:sp>
    </p:spTree>
    <p:extLst>
      <p:ext uri="{BB962C8B-B14F-4D97-AF65-F5344CB8AC3E}">
        <p14:creationId xmlns:p14="http://schemas.microsoft.com/office/powerpoint/2010/main" val="364026381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000C60B56AB1248B092E84EFD2B5F0B" ma:contentTypeVersion="16" ma:contentTypeDescription="Create a new document." ma:contentTypeScope="" ma:versionID="bb72ae2c68d2463c59fb9ca2abe86722">
  <xsd:schema xmlns:xsd="http://www.w3.org/2001/XMLSchema" xmlns:xs="http://www.w3.org/2001/XMLSchema" xmlns:p="http://schemas.microsoft.com/office/2006/metadata/properties" xmlns:ns2="ee7731b6-9172-4dd2-bd82-fcc4519f5454" xmlns:ns3="b1d1647d-9b2d-4f44-81a3-141483dfcbb0" targetNamespace="http://schemas.microsoft.com/office/2006/metadata/properties" ma:root="true" ma:fieldsID="e844b69fe62c76c1aa009cef1a9c759e" ns2:_="" ns3:_="">
    <xsd:import namespace="ee7731b6-9172-4dd2-bd82-fcc4519f5454"/>
    <xsd:import namespace="b1d1647d-9b2d-4f44-81a3-141483dfcbb0"/>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LengthInSecond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e7731b6-9172-4dd2-bd82-fcc4519f545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086ad859-b023-4bf8-9452-effc0be0d0b3}" ma:internalName="TaxCatchAll" ma:showField="CatchAllData" ma:web="ee7731b6-9172-4dd2-bd82-fcc4519f545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1d1647d-9b2d-4f44-81a3-141483dfcbb0"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LengthInSeconds" ma:index="14" nillable="true" ma:displayName="Length (seconds)" ma:internalName="MediaLengthInSeconds" ma:readOnly="true">
      <xsd:simpleType>
        <xsd:restriction base="dms:Unknow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fa5e251-bdd9-46e8-806f-2a64b4a0c510"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8BB67DA-153D-4C18-BF0E-E10F64E4DC9D}"/>
</file>

<file path=customXml/itemProps2.xml><?xml version="1.0" encoding="utf-8"?>
<ds:datastoreItem xmlns:ds="http://schemas.openxmlformats.org/officeDocument/2006/customXml" ds:itemID="{B88544A5-4FBB-4034-9686-468C5A629534}"/>
</file>

<file path=docProps/app.xml><?xml version="1.0" encoding="utf-8"?>
<Properties xmlns="http://schemas.openxmlformats.org/officeDocument/2006/extended-properties" xmlns:vt="http://schemas.openxmlformats.org/officeDocument/2006/docPropsVTypes">
  <Template>Wisp</Template>
  <TotalTime>672</TotalTime>
  <Words>858</Words>
  <Application>Microsoft Office PowerPoint</Application>
  <PresentationFormat>On-screen Show (4:3)</PresentationFormat>
  <Paragraphs>95</Paragraphs>
  <Slides>14</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Century Gothic</vt:lpstr>
      <vt:lpstr>Wingdings 3</vt:lpstr>
      <vt:lpstr>Wisp</vt:lpstr>
      <vt:lpstr>Constitution and Canons</vt:lpstr>
      <vt:lpstr>The Constitution</vt:lpstr>
      <vt:lpstr>PowerPoint Presentation</vt:lpstr>
      <vt:lpstr>The Canons </vt:lpstr>
      <vt:lpstr>PowerPoint Presentation</vt:lpstr>
      <vt:lpstr>PowerPoint Presentation</vt:lpstr>
      <vt:lpstr>PowerPoint Presentation</vt:lpstr>
      <vt:lpstr>Canon 20: Differences Between Clerics and Their Parishes/Congregations</vt:lpstr>
      <vt:lpstr>Use of Church Buildings by Outside Groups</vt:lpstr>
      <vt:lpstr>PowerPoint Presentation</vt:lpstr>
      <vt:lpstr>Other policies</vt:lpstr>
      <vt:lpstr>PowerPoint Presentation</vt:lpstr>
      <vt:lpstr>Case Study:  The Windows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Constitution and Canons</dc:title>
  <dc:creator>Client</dc:creator>
  <cp:lastModifiedBy>Davor Milicevic</cp:lastModifiedBy>
  <cp:revision>57</cp:revision>
  <dcterms:created xsi:type="dcterms:W3CDTF">2014-06-24T00:41:42Z</dcterms:created>
  <dcterms:modified xsi:type="dcterms:W3CDTF">2023-04-21T13:04:11Z</dcterms:modified>
</cp:coreProperties>
</file>