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4" autoAdjust="0"/>
    <p:restoredTop sz="90645" autoAdjust="0"/>
  </p:normalViewPr>
  <p:slideViewPr>
    <p:cSldViewPr snapToGrid="0">
      <p:cViewPr varScale="1">
        <p:scale>
          <a:sx n="60" d="100"/>
          <a:sy n="60" d="100"/>
        </p:scale>
        <p:origin x="7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B92B0-D554-489E-98C5-8C20EF2479B5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4455A-F231-4B50-970A-11FAFD02CA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393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Themes for Finance topics are to be complete and simple – record and report everything but NOT in painful details</a:t>
            </a:r>
          </a:p>
          <a:p>
            <a:r>
              <a:rPr lang="en-US" dirty="0"/>
              <a:t>Inheriting processes but advocate for simple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4455A-F231-4B50-970A-11FAFD02CAB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7938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4455A-F231-4B50-970A-11FAFD02CABD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955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14BF-29CB-8BB3-7B6B-54A74265D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1A330-0A41-C64F-B6B9-66DD61A90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95FF2-BDE0-BA23-34C5-CF2043CE6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52872-F4E0-39A3-0C4F-27845EDE5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F6E6E-F6CC-F019-E641-6294395B7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279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120CF-A2FB-5CDE-B057-A04310B77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BE68E1-7602-A69B-D0D8-18BFB1118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7ACE3-77CB-15DC-2EBE-CEAB415C4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8197A-010B-8A73-9AE1-768EF54BB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E6858-1D6D-7B0D-92C2-91EAC7C9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840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7FE3C7-49BB-6CA1-200B-EBC6B6FA1A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D99074-EB3C-0440-5B5A-8A6EFC03A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4CADE-6353-D30F-46CD-144253B6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4F94E-3F77-AFCD-F4C7-8FFE22E14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621BD-26E8-3368-34D7-38AB1310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6434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74C5-CF73-9632-4A58-0F37BFA28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5E925-6270-E053-22A4-07A94E65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25229-0D20-CF8C-CEBE-7C058830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74D4D-B010-B410-98FA-E256DAEDE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43253-F7E0-71DE-DF00-121131040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365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17EEF-8D70-6E67-2C9B-708434525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52D82-B4E1-9642-BD7E-C8B28E8F4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5353F-7950-E911-C10B-65727A94E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797BA-1E3A-7A16-E6A1-0916F804F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7B342-8DF7-E11F-226D-40EBFE154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904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9D24D-59DB-FAE9-7F33-D391C6CD0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059C9-64CD-E049-07B6-88BD1EBFF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F528F8-B371-1151-5421-4040BD617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B22A0-C0BC-8D92-3E5A-5771614BD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C2EFB-085B-6A5A-6B2E-15533805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F441E-38DE-CDAB-C11C-024F632F8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903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6EEF0-C230-5541-2EB9-88BCF38EB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7D20C-DA38-D597-E784-EC49EAB2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3BA104-31F6-3A10-6BF4-F467C32A1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15C7D7-7175-7A17-A861-D7DDC2A816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BD47A8-384A-FD8E-23FF-9492504E21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D057BB-954F-9CF5-DDD2-CA5611BD3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E39233-0DED-DC36-71A5-1B36A5050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1E4729-EDF2-0A62-6FEF-B95B2731E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1408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DF3DF-3D41-B09E-24D3-9F2AADDB5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F81F4D-0067-655B-3FF4-456785F7D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8B5959-F154-40B8-D25C-63911BB45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CB651C-0C6E-57F7-CF97-555CE8F2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0153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6DF252-9E90-00B4-C732-B4D7BBB5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032404-62A6-D0B8-D5F2-54BDB62E6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103FD-2A10-5486-EFF8-4CE8E496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315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047CF-BD0D-8F41-965D-3CB24C237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8C055-04FA-AE4C-3267-567B1734C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B2844-18A2-4C92-17B4-99B3D8BE8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6C4FC-67A5-06D9-2B0E-B9494978A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D2E95-0001-BD87-BB7D-7354F96B4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428A9-FF44-FC87-C14E-3E432D061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126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558CD-B3D8-9B3A-B5ED-D0CD1E30F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04AABA-D7FA-AE30-ED7E-7F8167DE01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96441-F5D3-3F4C-1936-120919760F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CF340-08B8-A38C-4ED0-BEB8ECC61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4B8AF-2A9C-0EDA-89A1-0C51D53E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CB867-F63F-FFCE-BD0E-9971543BC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173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11743E-8D74-08F8-A45F-03D26CA6C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6EED1-ED19-3D75-0BD0-F83B05761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2C9D2-7725-F29C-14EC-11614699AE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0DC7B-4CBD-4245-955A-46A742B2EC81}" type="datetimeFigureOut">
              <a:rPr lang="en-CA" smtClean="0"/>
              <a:t>2023-04-21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B8372-23B6-0204-A229-96F87BEF2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3CE29-D00A-BF50-86B1-85797239AE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DF386-709E-4630-955E-D4B55821D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560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0307C-1EB0-20DB-ED7F-1EC3A7D29B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Wardens &amp; Treasurers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23A228-40F7-09D9-E318-F13A61A552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Diocese of Huron</a:t>
            </a:r>
          </a:p>
          <a:p>
            <a:r>
              <a:rPr lang="en-US" dirty="0"/>
              <a:t>March 17, 2023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5287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23A4C-3B17-D95F-CCCA-87AB4F2D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FE6A3-046C-FE2A-EE9E-891AC934F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Build off prior year and changes expected</a:t>
            </a:r>
          </a:p>
          <a:p>
            <a:endParaRPr lang="en-US" dirty="0"/>
          </a:p>
          <a:p>
            <a:r>
              <a:rPr lang="en-US" dirty="0"/>
              <a:t>Predictable revenues – regular offerings, investments, and fundraising </a:t>
            </a:r>
          </a:p>
          <a:p>
            <a:r>
              <a:rPr lang="en-US" dirty="0"/>
              <a:t>Separate ‘special donations’ for projects and bequests</a:t>
            </a:r>
          </a:p>
          <a:p>
            <a:endParaRPr lang="en-US" dirty="0"/>
          </a:p>
          <a:p>
            <a:r>
              <a:rPr lang="en-US" dirty="0"/>
              <a:t>General increases for salaries and known property and utilities</a:t>
            </a:r>
          </a:p>
          <a:p>
            <a:r>
              <a:rPr lang="en-US" dirty="0"/>
              <a:t>Insurance …?!</a:t>
            </a:r>
          </a:p>
          <a:p>
            <a:r>
              <a:rPr lang="en-US" dirty="0"/>
              <a:t>Prescribed apportionment (based on prior year AFR)</a:t>
            </a:r>
          </a:p>
          <a:p>
            <a:r>
              <a:rPr lang="en-US" dirty="0"/>
              <a:t>Special projects and capital reserves</a:t>
            </a:r>
          </a:p>
          <a:p>
            <a:endParaRPr lang="en-US" dirty="0"/>
          </a:p>
          <a:p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424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113E9-BDFE-2D2C-8D2A-D434620E8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reporting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0C841-AF46-58FD-A5D2-30860E3FD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one pager – too much is not useful</a:t>
            </a:r>
          </a:p>
          <a:p>
            <a:r>
              <a:rPr lang="en-US" dirty="0"/>
              <a:t>Validate expected revenues and costs running through bank</a:t>
            </a:r>
          </a:p>
          <a:p>
            <a:pPr lvl="2"/>
            <a:r>
              <a:rPr lang="en-US" dirty="0"/>
              <a:t>Automate Diocese, suppliers, donors</a:t>
            </a:r>
          </a:p>
          <a:p>
            <a:r>
              <a:rPr lang="en-US" dirty="0"/>
              <a:t>Are we on track? – better to compare to budget than prior year</a:t>
            </a:r>
          </a:p>
          <a:p>
            <a:r>
              <a:rPr lang="en-US" dirty="0"/>
              <a:t>Corrective actions? – notify congregation of concerns, delay projects,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954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D7C08-04BD-319D-9A3C-493EA10FB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 End Financial Statements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798D2-48C8-FDAF-1794-46A227CB4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28" y="1825625"/>
            <a:ext cx="10689771" cy="4351338"/>
          </a:xfrm>
        </p:spPr>
        <p:txBody>
          <a:bodyPr/>
          <a:lstStyle/>
          <a:p>
            <a:r>
              <a:rPr lang="en-US" dirty="0"/>
              <a:t>Built off monthly</a:t>
            </a:r>
          </a:p>
          <a:p>
            <a:r>
              <a:rPr lang="en-US" dirty="0"/>
              <a:t>Update Investments using market values (credit straight to equity)</a:t>
            </a:r>
          </a:p>
          <a:p>
            <a:r>
              <a:rPr lang="en-US" dirty="0"/>
              <a:t>Do you need to separate out non operating activities as funds? (outreach, investments, capital, projects)</a:t>
            </a:r>
          </a:p>
          <a:p>
            <a:r>
              <a:rPr lang="en-US" dirty="0"/>
              <a:t>Audit – levels of formality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462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A7BAD-44D5-85C3-BD09-DDC0D061C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AFR &amp; CRA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17EE6-D3D6-1190-504C-E6A01233D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Annual Financial Return – to </a:t>
            </a:r>
            <a:r>
              <a:rPr lang="en-US" dirty="0" err="1"/>
              <a:t>churchhouse</a:t>
            </a:r>
            <a:r>
              <a:rPr lang="en-US" dirty="0"/>
              <a:t> by Feb 28</a:t>
            </a:r>
          </a:p>
          <a:p>
            <a:pPr lvl="1"/>
            <a:r>
              <a:rPr lang="en-US" dirty="0"/>
              <a:t>Basis for Apportionment in second following year</a:t>
            </a:r>
          </a:p>
          <a:p>
            <a:pPr lvl="1"/>
            <a:r>
              <a:rPr lang="en-US" dirty="0"/>
              <a:t>Key operating costs </a:t>
            </a:r>
          </a:p>
          <a:p>
            <a:pPr lvl="1"/>
            <a:r>
              <a:rPr lang="en-US" dirty="0"/>
              <a:t>Exclude non operating activities and HST recovery</a:t>
            </a:r>
          </a:p>
          <a:p>
            <a:pPr lvl="1"/>
            <a:r>
              <a:rPr lang="en-US" dirty="0"/>
              <a:t>Discounts for debt payments &amp; rental costs (housing allowance)</a:t>
            </a:r>
          </a:p>
          <a:p>
            <a:r>
              <a:rPr lang="en-US" dirty="0"/>
              <a:t>CRA</a:t>
            </a:r>
          </a:p>
          <a:p>
            <a:pPr lvl="1"/>
            <a:r>
              <a:rPr lang="en-US" dirty="0"/>
              <a:t>T3010 is due June 30</a:t>
            </a:r>
          </a:p>
          <a:p>
            <a:pPr lvl="1"/>
            <a:r>
              <a:rPr lang="en-US" dirty="0"/>
              <a:t>Identify leadership and qualified </a:t>
            </a:r>
            <a:r>
              <a:rPr lang="en-US" dirty="0" err="1"/>
              <a:t>donees</a:t>
            </a:r>
            <a:r>
              <a:rPr lang="en-US" dirty="0"/>
              <a:t> (</a:t>
            </a:r>
            <a:r>
              <a:rPr lang="en-US" dirty="0" err="1"/>
              <a:t>ie</a:t>
            </a:r>
            <a:r>
              <a:rPr lang="en-US" dirty="0"/>
              <a:t> apportionment)</a:t>
            </a:r>
          </a:p>
          <a:p>
            <a:pPr lvl="1"/>
            <a:r>
              <a:rPr lang="en-US" dirty="0"/>
              <a:t>Financials in their format, of course</a:t>
            </a:r>
          </a:p>
          <a:p>
            <a:pPr lvl="1"/>
            <a:r>
              <a:rPr lang="en-US" dirty="0"/>
              <a:t>Receipted donations is critical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456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00C60B56AB1248B092E84EFD2B5F0B" ma:contentTypeVersion="16" ma:contentTypeDescription="Create a new document." ma:contentTypeScope="" ma:versionID="bb72ae2c68d2463c59fb9ca2abe86722">
  <xsd:schema xmlns:xsd="http://www.w3.org/2001/XMLSchema" xmlns:xs="http://www.w3.org/2001/XMLSchema" xmlns:p="http://schemas.microsoft.com/office/2006/metadata/properties" xmlns:ns2="ee7731b6-9172-4dd2-bd82-fcc4519f5454" xmlns:ns3="b1d1647d-9b2d-4f44-81a3-141483dfcbb0" targetNamespace="http://schemas.microsoft.com/office/2006/metadata/properties" ma:root="true" ma:fieldsID="e844b69fe62c76c1aa009cef1a9c759e" ns2:_="" ns3:_="">
    <xsd:import namespace="ee7731b6-9172-4dd2-bd82-fcc4519f5454"/>
    <xsd:import namespace="b1d1647d-9b2d-4f44-81a3-141483dfcbb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7731b6-9172-4dd2-bd82-fcc4519f54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86ad859-b023-4bf8-9452-effc0be0d0b3}" ma:internalName="TaxCatchAll" ma:showField="CatchAllData" ma:web="ee7731b6-9172-4dd2-bd82-fcc4519f54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1647d-9b2d-4f44-81a3-141483dfcb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fa5e251-bdd9-46e8-806f-2a64b4a0c5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1d1647d-9b2d-4f44-81a3-141483dfcbb0">
      <Terms xmlns="http://schemas.microsoft.com/office/infopath/2007/PartnerControls"/>
    </lcf76f155ced4ddcb4097134ff3c332f>
    <TaxCatchAll xmlns="ee7731b6-9172-4dd2-bd82-fcc4519f5454" xsi:nil="true"/>
  </documentManagement>
</p:properties>
</file>

<file path=customXml/itemProps1.xml><?xml version="1.0" encoding="utf-8"?>
<ds:datastoreItem xmlns:ds="http://schemas.openxmlformats.org/officeDocument/2006/customXml" ds:itemID="{51D35E45-5D50-45FF-97C0-07AD2BC9A06A}"/>
</file>

<file path=customXml/itemProps2.xml><?xml version="1.0" encoding="utf-8"?>
<ds:datastoreItem xmlns:ds="http://schemas.openxmlformats.org/officeDocument/2006/customXml" ds:itemID="{E2FFC218-F6AB-4361-A1BD-F9442DDD2567}"/>
</file>

<file path=customXml/itemProps3.xml><?xml version="1.0" encoding="utf-8"?>
<ds:datastoreItem xmlns:ds="http://schemas.openxmlformats.org/officeDocument/2006/customXml" ds:itemID="{3CDC50F0-AAA6-4E48-BC05-7EFB72B868F2}"/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251</Words>
  <Application>Microsoft Office PowerPoint</Application>
  <PresentationFormat>Widescreen</PresentationFormat>
  <Paragraphs>40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Wardens &amp; Treasurers</vt:lpstr>
      <vt:lpstr>Budgeting</vt:lpstr>
      <vt:lpstr>Monthly reporting</vt:lpstr>
      <vt:lpstr>Year End Financial Statements</vt:lpstr>
      <vt:lpstr>AFR &amp; CRA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Wardens &amp; Treasurers</dc:title>
  <dc:creator>Mark Charlton</dc:creator>
  <cp:lastModifiedBy>Davor Milicevic</cp:lastModifiedBy>
  <cp:revision>5</cp:revision>
  <dcterms:created xsi:type="dcterms:W3CDTF">2023-03-16T20:35:02Z</dcterms:created>
  <dcterms:modified xsi:type="dcterms:W3CDTF">2023-04-21T13:05:04Z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0x010100A000C60B56AB1248B092E84EFD2B5F0B</vt:lpwstr>
  </property>
</Properties>
</file>