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306" r:id="rId3"/>
    <p:sldId id="307" r:id="rId4"/>
    <p:sldId id="301" r:id="rId5"/>
    <p:sldId id="269" r:id="rId6"/>
    <p:sldId id="305" r:id="rId7"/>
    <p:sldId id="270" r:id="rId8"/>
    <p:sldId id="271" r:id="rId9"/>
    <p:sldId id="262" r:id="rId10"/>
    <p:sldId id="263" r:id="rId11"/>
    <p:sldId id="264" r:id="rId12"/>
    <p:sldId id="265" r:id="rId13"/>
    <p:sldId id="266"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267" r:id="rId27"/>
    <p:sldId id="268" r:id="rId28"/>
    <p:sldId id="272" r:id="rId29"/>
    <p:sldId id="273" r:id="rId30"/>
    <p:sldId id="274" r:id="rId31"/>
    <p:sldId id="275" r:id="rId32"/>
    <p:sldId id="276" r:id="rId33"/>
    <p:sldId id="277" r:id="rId34"/>
    <p:sldId id="278" r:id="rId35"/>
    <p:sldId id="280" r:id="rId36"/>
    <p:sldId id="281" r:id="rId37"/>
    <p:sldId id="28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01" autoAdjust="0"/>
  </p:normalViewPr>
  <p:slideViewPr>
    <p:cSldViewPr snapToGrid="0">
      <p:cViewPr varScale="1">
        <p:scale>
          <a:sx n="56" d="100"/>
          <a:sy n="56" d="100"/>
        </p:scale>
        <p:origin x="1068"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68B1D-CA84-4619-8667-A42C140F002F}" type="doc">
      <dgm:prSet loTypeId="urn:microsoft.com/office/officeart/2008/layout/AlternatingHexagons" loCatId="list" qsTypeId="urn:microsoft.com/office/officeart/2005/8/quickstyle/simple2" qsCatId="simple" csTypeId="urn:microsoft.com/office/officeart/2005/8/colors/accent1_2" csCatId="accent1" phldr="1"/>
      <dgm:spPr/>
      <dgm:t>
        <a:bodyPr/>
        <a:lstStyle/>
        <a:p>
          <a:endParaRPr lang="en-CA"/>
        </a:p>
      </dgm:t>
    </dgm:pt>
    <dgm:pt modelId="{7E363C51-1F63-41FD-9983-C3C9C9C6DD97}">
      <dgm:prSet phldrT="[Text]"/>
      <dgm:spPr/>
      <dgm:t>
        <a:bodyPr/>
        <a:lstStyle/>
        <a:p>
          <a:r>
            <a:rPr lang="en-CA" dirty="0"/>
            <a:t>Wardens</a:t>
          </a:r>
        </a:p>
      </dgm:t>
    </dgm:pt>
    <dgm:pt modelId="{B8580357-EF63-4141-86A4-7E58A3C85326}" type="parTrans" cxnId="{896186BD-E83A-4D20-ADED-0471A748CFE2}">
      <dgm:prSet/>
      <dgm:spPr/>
      <dgm:t>
        <a:bodyPr/>
        <a:lstStyle/>
        <a:p>
          <a:endParaRPr lang="en-CA"/>
        </a:p>
      </dgm:t>
    </dgm:pt>
    <dgm:pt modelId="{0F3B08C0-A440-4161-BD53-23D26F24FABB}" type="sibTrans" cxnId="{896186BD-E83A-4D20-ADED-0471A748CFE2}">
      <dgm:prSet/>
      <dgm:spPr/>
      <dgm:t>
        <a:bodyPr/>
        <a:lstStyle/>
        <a:p>
          <a:r>
            <a:rPr lang="en-CA" dirty="0"/>
            <a:t>Treasurer</a:t>
          </a:r>
        </a:p>
      </dgm:t>
    </dgm:pt>
    <dgm:pt modelId="{B155F13E-0166-4B78-8582-D61799982977}">
      <dgm:prSet phldrT="[Text]"/>
      <dgm:spPr/>
      <dgm:t>
        <a:bodyPr/>
        <a:lstStyle/>
        <a:p>
          <a:r>
            <a:rPr lang="en-CA" dirty="0"/>
            <a:t>Incumbent</a:t>
          </a:r>
        </a:p>
      </dgm:t>
    </dgm:pt>
    <dgm:pt modelId="{3EB91189-9E81-4D65-BDEA-14D4404D4E93}" type="parTrans" cxnId="{4152AD38-BEAA-405D-AD58-F55151362D09}">
      <dgm:prSet/>
      <dgm:spPr/>
      <dgm:t>
        <a:bodyPr/>
        <a:lstStyle/>
        <a:p>
          <a:endParaRPr lang="en-CA"/>
        </a:p>
      </dgm:t>
    </dgm:pt>
    <dgm:pt modelId="{9BD2E459-DA50-46BE-BEDE-F8D696272EDB}" type="sibTrans" cxnId="{4152AD38-BEAA-405D-AD58-F55151362D09}">
      <dgm:prSet custT="1"/>
      <dgm:spPr/>
      <dgm:t>
        <a:bodyPr/>
        <a:lstStyle/>
        <a:p>
          <a:r>
            <a:rPr lang="en-CA" sz="1200" dirty="0"/>
            <a:t>Parish</a:t>
          </a:r>
          <a:r>
            <a:rPr lang="en-CA" sz="1900" dirty="0"/>
            <a:t> </a:t>
          </a:r>
          <a:r>
            <a:rPr lang="en-CA" sz="1200" dirty="0"/>
            <a:t>Council</a:t>
          </a:r>
        </a:p>
      </dgm:t>
    </dgm:pt>
    <dgm:pt modelId="{11181E62-2960-4FC1-A69F-3AAA520F9DC6}">
      <dgm:prSet phldrT="[Text]"/>
      <dgm:spPr/>
      <dgm:t>
        <a:bodyPr/>
        <a:lstStyle/>
        <a:p>
          <a:r>
            <a:rPr lang="en-CA" dirty="0"/>
            <a:t>Other clergy </a:t>
          </a:r>
        </a:p>
      </dgm:t>
    </dgm:pt>
    <dgm:pt modelId="{5FBAD9F7-16FD-4673-ADBC-483341223C0A}" type="parTrans" cxnId="{A5F7A238-1FD3-4124-BCF0-59B4F7AB4FF7}">
      <dgm:prSet/>
      <dgm:spPr/>
      <dgm:t>
        <a:bodyPr/>
        <a:lstStyle/>
        <a:p>
          <a:endParaRPr lang="en-CA"/>
        </a:p>
      </dgm:t>
    </dgm:pt>
    <dgm:pt modelId="{F2DC990F-C7AF-4A50-AE25-EB74DEB60975}" type="sibTrans" cxnId="{A5F7A238-1FD3-4124-BCF0-59B4F7AB4FF7}">
      <dgm:prSet custT="1"/>
      <dgm:spPr/>
      <dgm:t>
        <a:bodyPr/>
        <a:lstStyle/>
        <a:p>
          <a:r>
            <a:rPr lang="en-CA" sz="1600" dirty="0"/>
            <a:t>Diocese</a:t>
          </a:r>
        </a:p>
      </dgm:t>
    </dgm:pt>
    <dgm:pt modelId="{1C265628-1945-406F-87CE-1BC82270A4EA}" type="pres">
      <dgm:prSet presAssocID="{AFA68B1D-CA84-4619-8667-A42C140F002F}" presName="Name0" presStyleCnt="0">
        <dgm:presLayoutVars>
          <dgm:chMax/>
          <dgm:chPref/>
          <dgm:dir/>
          <dgm:animLvl val="lvl"/>
        </dgm:presLayoutVars>
      </dgm:prSet>
      <dgm:spPr/>
    </dgm:pt>
    <dgm:pt modelId="{2630EC23-2384-4706-9462-5576B105DB9F}" type="pres">
      <dgm:prSet presAssocID="{7E363C51-1F63-41FD-9983-C3C9C9C6DD97}" presName="composite" presStyleCnt="0"/>
      <dgm:spPr/>
    </dgm:pt>
    <dgm:pt modelId="{5649587D-B0D5-4A30-8E23-2E707159AE55}" type="pres">
      <dgm:prSet presAssocID="{7E363C51-1F63-41FD-9983-C3C9C9C6DD97}" presName="Parent1" presStyleLbl="node1" presStyleIdx="0" presStyleCnt="6">
        <dgm:presLayoutVars>
          <dgm:chMax val="1"/>
          <dgm:chPref val="1"/>
          <dgm:bulletEnabled val="1"/>
        </dgm:presLayoutVars>
      </dgm:prSet>
      <dgm:spPr/>
    </dgm:pt>
    <dgm:pt modelId="{DF75CD1E-A6EB-4BC2-81A6-085A70EC552C}" type="pres">
      <dgm:prSet presAssocID="{7E363C51-1F63-41FD-9983-C3C9C9C6DD97}" presName="Childtext1" presStyleLbl="revTx" presStyleIdx="0" presStyleCnt="3">
        <dgm:presLayoutVars>
          <dgm:chMax val="0"/>
          <dgm:chPref val="0"/>
          <dgm:bulletEnabled val="1"/>
        </dgm:presLayoutVars>
      </dgm:prSet>
      <dgm:spPr/>
    </dgm:pt>
    <dgm:pt modelId="{E06996F8-7913-42ED-80BA-444F27BEC356}" type="pres">
      <dgm:prSet presAssocID="{7E363C51-1F63-41FD-9983-C3C9C9C6DD97}" presName="BalanceSpacing" presStyleCnt="0"/>
      <dgm:spPr/>
    </dgm:pt>
    <dgm:pt modelId="{627BCAE6-EFEA-4138-BEE9-5F20640F26D2}" type="pres">
      <dgm:prSet presAssocID="{7E363C51-1F63-41FD-9983-C3C9C9C6DD97}" presName="BalanceSpacing1" presStyleCnt="0"/>
      <dgm:spPr/>
    </dgm:pt>
    <dgm:pt modelId="{BD04414D-E9FD-46ED-915E-BFC079B6F6D0}" type="pres">
      <dgm:prSet presAssocID="{0F3B08C0-A440-4161-BD53-23D26F24FABB}" presName="Accent1Text" presStyleLbl="node1" presStyleIdx="1" presStyleCnt="6"/>
      <dgm:spPr/>
    </dgm:pt>
    <dgm:pt modelId="{0F295FFD-EC54-41BB-AB37-A89770648CEB}" type="pres">
      <dgm:prSet presAssocID="{0F3B08C0-A440-4161-BD53-23D26F24FABB}" presName="spaceBetweenRectangles" presStyleCnt="0"/>
      <dgm:spPr/>
    </dgm:pt>
    <dgm:pt modelId="{253D5CF1-38E9-44CD-87F3-3D32F7470246}" type="pres">
      <dgm:prSet presAssocID="{B155F13E-0166-4B78-8582-D61799982977}" presName="composite" presStyleCnt="0"/>
      <dgm:spPr/>
    </dgm:pt>
    <dgm:pt modelId="{E4B96DEA-E66B-441B-9637-BC30667CBD08}" type="pres">
      <dgm:prSet presAssocID="{B155F13E-0166-4B78-8582-D61799982977}" presName="Parent1" presStyleLbl="node1" presStyleIdx="2" presStyleCnt="6" custScaleX="103053" custScaleY="98962">
        <dgm:presLayoutVars>
          <dgm:chMax val="1"/>
          <dgm:chPref val="1"/>
          <dgm:bulletEnabled val="1"/>
        </dgm:presLayoutVars>
      </dgm:prSet>
      <dgm:spPr/>
    </dgm:pt>
    <dgm:pt modelId="{9B82C738-7BF4-41B3-9890-64BC4EED3D95}" type="pres">
      <dgm:prSet presAssocID="{B155F13E-0166-4B78-8582-D61799982977}" presName="Childtext1" presStyleLbl="revTx" presStyleIdx="1" presStyleCnt="3">
        <dgm:presLayoutVars>
          <dgm:chMax val="0"/>
          <dgm:chPref val="0"/>
          <dgm:bulletEnabled val="1"/>
        </dgm:presLayoutVars>
      </dgm:prSet>
      <dgm:spPr/>
    </dgm:pt>
    <dgm:pt modelId="{D6CF3667-1A65-4F61-A3A5-45DC169CBF90}" type="pres">
      <dgm:prSet presAssocID="{B155F13E-0166-4B78-8582-D61799982977}" presName="BalanceSpacing" presStyleCnt="0"/>
      <dgm:spPr/>
    </dgm:pt>
    <dgm:pt modelId="{C32F3E98-1546-44B8-95BA-856620D765D1}" type="pres">
      <dgm:prSet presAssocID="{B155F13E-0166-4B78-8582-D61799982977}" presName="BalanceSpacing1" presStyleCnt="0"/>
      <dgm:spPr/>
    </dgm:pt>
    <dgm:pt modelId="{895353E9-AA15-4751-B97A-B57C62BED926}" type="pres">
      <dgm:prSet presAssocID="{9BD2E459-DA50-46BE-BEDE-F8D696272EDB}" presName="Accent1Text" presStyleLbl="node1" presStyleIdx="3" presStyleCnt="6"/>
      <dgm:spPr/>
    </dgm:pt>
    <dgm:pt modelId="{2A31FA98-5423-481B-A0D8-A0FAC928CA53}" type="pres">
      <dgm:prSet presAssocID="{9BD2E459-DA50-46BE-BEDE-F8D696272EDB}" presName="spaceBetweenRectangles" presStyleCnt="0"/>
      <dgm:spPr/>
    </dgm:pt>
    <dgm:pt modelId="{6CD38F1E-7AAF-4627-A165-689FE393631C}" type="pres">
      <dgm:prSet presAssocID="{11181E62-2960-4FC1-A69F-3AAA520F9DC6}" presName="composite" presStyleCnt="0"/>
      <dgm:spPr/>
    </dgm:pt>
    <dgm:pt modelId="{DEAB7120-8F78-4A8F-AC1B-C97D93369DC7}" type="pres">
      <dgm:prSet presAssocID="{11181E62-2960-4FC1-A69F-3AAA520F9DC6}" presName="Parent1" presStyleLbl="node1" presStyleIdx="4" presStyleCnt="6">
        <dgm:presLayoutVars>
          <dgm:chMax val="1"/>
          <dgm:chPref val="1"/>
          <dgm:bulletEnabled val="1"/>
        </dgm:presLayoutVars>
      </dgm:prSet>
      <dgm:spPr/>
    </dgm:pt>
    <dgm:pt modelId="{96347BFF-6981-4ED3-803A-B00E3DB74829}" type="pres">
      <dgm:prSet presAssocID="{11181E62-2960-4FC1-A69F-3AAA520F9DC6}" presName="Childtext1" presStyleLbl="revTx" presStyleIdx="2" presStyleCnt="3">
        <dgm:presLayoutVars>
          <dgm:chMax val="0"/>
          <dgm:chPref val="0"/>
          <dgm:bulletEnabled val="1"/>
        </dgm:presLayoutVars>
      </dgm:prSet>
      <dgm:spPr/>
    </dgm:pt>
    <dgm:pt modelId="{8F7D2688-3551-4452-A05D-5F15AF89E823}" type="pres">
      <dgm:prSet presAssocID="{11181E62-2960-4FC1-A69F-3AAA520F9DC6}" presName="BalanceSpacing" presStyleCnt="0"/>
      <dgm:spPr/>
    </dgm:pt>
    <dgm:pt modelId="{F602E4B2-975A-40A8-AC8D-7E9FA3A0088C}" type="pres">
      <dgm:prSet presAssocID="{11181E62-2960-4FC1-A69F-3AAA520F9DC6}" presName="BalanceSpacing1" presStyleCnt="0"/>
      <dgm:spPr/>
    </dgm:pt>
    <dgm:pt modelId="{F99E5876-3E04-4D91-86CD-EC68E5A92F68}" type="pres">
      <dgm:prSet presAssocID="{F2DC990F-C7AF-4A50-AE25-EB74DEB60975}" presName="Accent1Text" presStyleLbl="node1" presStyleIdx="5" presStyleCnt="6"/>
      <dgm:spPr/>
    </dgm:pt>
  </dgm:ptLst>
  <dgm:cxnLst>
    <dgm:cxn modelId="{04818E1E-B848-4B8B-84D6-FCD2F5573E35}" type="presOf" srcId="{AFA68B1D-CA84-4619-8667-A42C140F002F}" destId="{1C265628-1945-406F-87CE-1BC82270A4EA}" srcOrd="0" destOrd="0" presId="urn:microsoft.com/office/officeart/2008/layout/AlternatingHexagons"/>
    <dgm:cxn modelId="{A5F7A238-1FD3-4124-BCF0-59B4F7AB4FF7}" srcId="{AFA68B1D-CA84-4619-8667-A42C140F002F}" destId="{11181E62-2960-4FC1-A69F-3AAA520F9DC6}" srcOrd="2" destOrd="0" parTransId="{5FBAD9F7-16FD-4673-ADBC-483341223C0A}" sibTransId="{F2DC990F-C7AF-4A50-AE25-EB74DEB60975}"/>
    <dgm:cxn modelId="{4152AD38-BEAA-405D-AD58-F55151362D09}" srcId="{AFA68B1D-CA84-4619-8667-A42C140F002F}" destId="{B155F13E-0166-4B78-8582-D61799982977}" srcOrd="1" destOrd="0" parTransId="{3EB91189-9E81-4D65-BDEA-14D4404D4E93}" sibTransId="{9BD2E459-DA50-46BE-BEDE-F8D696272EDB}"/>
    <dgm:cxn modelId="{0C8E5960-6157-4E18-B32F-EAE928823373}" type="presOf" srcId="{F2DC990F-C7AF-4A50-AE25-EB74DEB60975}" destId="{F99E5876-3E04-4D91-86CD-EC68E5A92F68}" srcOrd="0" destOrd="0" presId="urn:microsoft.com/office/officeart/2008/layout/AlternatingHexagons"/>
    <dgm:cxn modelId="{1EF9BDA5-E6EC-4307-B29F-D6CCA57A3413}" type="presOf" srcId="{9BD2E459-DA50-46BE-BEDE-F8D696272EDB}" destId="{895353E9-AA15-4751-B97A-B57C62BED926}" srcOrd="0" destOrd="0" presId="urn:microsoft.com/office/officeart/2008/layout/AlternatingHexagons"/>
    <dgm:cxn modelId="{52F86EB9-96DE-4523-9170-476EBB88F2CE}" type="presOf" srcId="{0F3B08C0-A440-4161-BD53-23D26F24FABB}" destId="{BD04414D-E9FD-46ED-915E-BFC079B6F6D0}" srcOrd="0" destOrd="0" presId="urn:microsoft.com/office/officeart/2008/layout/AlternatingHexagons"/>
    <dgm:cxn modelId="{090E0DBB-AEAE-4728-9929-E06712F4761D}" type="presOf" srcId="{7E363C51-1F63-41FD-9983-C3C9C9C6DD97}" destId="{5649587D-B0D5-4A30-8E23-2E707159AE55}" srcOrd="0" destOrd="0" presId="urn:microsoft.com/office/officeart/2008/layout/AlternatingHexagons"/>
    <dgm:cxn modelId="{896186BD-E83A-4D20-ADED-0471A748CFE2}" srcId="{AFA68B1D-CA84-4619-8667-A42C140F002F}" destId="{7E363C51-1F63-41FD-9983-C3C9C9C6DD97}" srcOrd="0" destOrd="0" parTransId="{B8580357-EF63-4141-86A4-7E58A3C85326}" sibTransId="{0F3B08C0-A440-4161-BD53-23D26F24FABB}"/>
    <dgm:cxn modelId="{26B751CA-54AF-4E54-91E9-184EC8B8BFBA}" type="presOf" srcId="{11181E62-2960-4FC1-A69F-3AAA520F9DC6}" destId="{DEAB7120-8F78-4A8F-AC1B-C97D93369DC7}" srcOrd="0" destOrd="0" presId="urn:microsoft.com/office/officeart/2008/layout/AlternatingHexagons"/>
    <dgm:cxn modelId="{F5F6A1DF-20AA-4FA4-8C62-F511CC6DDAF8}" type="presOf" srcId="{B155F13E-0166-4B78-8582-D61799982977}" destId="{E4B96DEA-E66B-441B-9637-BC30667CBD08}" srcOrd="0" destOrd="0" presId="urn:microsoft.com/office/officeart/2008/layout/AlternatingHexagons"/>
    <dgm:cxn modelId="{BCEE7E32-6AF4-4DCD-AAE0-7B739B53F2E0}" type="presParOf" srcId="{1C265628-1945-406F-87CE-1BC82270A4EA}" destId="{2630EC23-2384-4706-9462-5576B105DB9F}" srcOrd="0" destOrd="0" presId="urn:microsoft.com/office/officeart/2008/layout/AlternatingHexagons"/>
    <dgm:cxn modelId="{B41D4556-526F-4329-9E35-9ACE4E7E785A}" type="presParOf" srcId="{2630EC23-2384-4706-9462-5576B105DB9F}" destId="{5649587D-B0D5-4A30-8E23-2E707159AE55}" srcOrd="0" destOrd="0" presId="urn:microsoft.com/office/officeart/2008/layout/AlternatingHexagons"/>
    <dgm:cxn modelId="{941C2ADC-3E23-492E-B955-93540442D369}" type="presParOf" srcId="{2630EC23-2384-4706-9462-5576B105DB9F}" destId="{DF75CD1E-A6EB-4BC2-81A6-085A70EC552C}" srcOrd="1" destOrd="0" presId="urn:microsoft.com/office/officeart/2008/layout/AlternatingHexagons"/>
    <dgm:cxn modelId="{8B04A501-CB61-4C66-94AB-C00850E2F95C}" type="presParOf" srcId="{2630EC23-2384-4706-9462-5576B105DB9F}" destId="{E06996F8-7913-42ED-80BA-444F27BEC356}" srcOrd="2" destOrd="0" presId="urn:microsoft.com/office/officeart/2008/layout/AlternatingHexagons"/>
    <dgm:cxn modelId="{6959286C-A1A4-45A3-BBEC-5E1479729BD3}" type="presParOf" srcId="{2630EC23-2384-4706-9462-5576B105DB9F}" destId="{627BCAE6-EFEA-4138-BEE9-5F20640F26D2}" srcOrd="3" destOrd="0" presId="urn:microsoft.com/office/officeart/2008/layout/AlternatingHexagons"/>
    <dgm:cxn modelId="{5CF85371-FDB2-49C5-8ED5-C6C7A5757972}" type="presParOf" srcId="{2630EC23-2384-4706-9462-5576B105DB9F}" destId="{BD04414D-E9FD-46ED-915E-BFC079B6F6D0}" srcOrd="4" destOrd="0" presId="urn:microsoft.com/office/officeart/2008/layout/AlternatingHexagons"/>
    <dgm:cxn modelId="{7FF219DC-5AF6-4C83-94BA-4D6860A2C5B6}" type="presParOf" srcId="{1C265628-1945-406F-87CE-1BC82270A4EA}" destId="{0F295FFD-EC54-41BB-AB37-A89770648CEB}" srcOrd="1" destOrd="0" presId="urn:microsoft.com/office/officeart/2008/layout/AlternatingHexagons"/>
    <dgm:cxn modelId="{96204C76-E9FB-47CC-A5AF-E9665ED542BB}" type="presParOf" srcId="{1C265628-1945-406F-87CE-1BC82270A4EA}" destId="{253D5CF1-38E9-44CD-87F3-3D32F7470246}" srcOrd="2" destOrd="0" presId="urn:microsoft.com/office/officeart/2008/layout/AlternatingHexagons"/>
    <dgm:cxn modelId="{0A7C9ED3-D3FF-4021-A331-F4D4056EC424}" type="presParOf" srcId="{253D5CF1-38E9-44CD-87F3-3D32F7470246}" destId="{E4B96DEA-E66B-441B-9637-BC30667CBD08}" srcOrd="0" destOrd="0" presId="urn:microsoft.com/office/officeart/2008/layout/AlternatingHexagons"/>
    <dgm:cxn modelId="{6E9084CC-8011-467D-929D-6783CAEF10D6}" type="presParOf" srcId="{253D5CF1-38E9-44CD-87F3-3D32F7470246}" destId="{9B82C738-7BF4-41B3-9890-64BC4EED3D95}" srcOrd="1" destOrd="0" presId="urn:microsoft.com/office/officeart/2008/layout/AlternatingHexagons"/>
    <dgm:cxn modelId="{3BA1770D-79EE-4ACB-BA6E-CB57116657FF}" type="presParOf" srcId="{253D5CF1-38E9-44CD-87F3-3D32F7470246}" destId="{D6CF3667-1A65-4F61-A3A5-45DC169CBF90}" srcOrd="2" destOrd="0" presId="urn:microsoft.com/office/officeart/2008/layout/AlternatingHexagons"/>
    <dgm:cxn modelId="{BF34318E-5317-42F7-96FB-37983489B736}" type="presParOf" srcId="{253D5CF1-38E9-44CD-87F3-3D32F7470246}" destId="{C32F3E98-1546-44B8-95BA-856620D765D1}" srcOrd="3" destOrd="0" presId="urn:microsoft.com/office/officeart/2008/layout/AlternatingHexagons"/>
    <dgm:cxn modelId="{7BBF446A-D4A0-4F1D-AD5A-119181442CBA}" type="presParOf" srcId="{253D5CF1-38E9-44CD-87F3-3D32F7470246}" destId="{895353E9-AA15-4751-B97A-B57C62BED926}" srcOrd="4" destOrd="0" presId="urn:microsoft.com/office/officeart/2008/layout/AlternatingHexagons"/>
    <dgm:cxn modelId="{9D8AFBC5-6189-4CE7-B37B-F27D500FEB17}" type="presParOf" srcId="{1C265628-1945-406F-87CE-1BC82270A4EA}" destId="{2A31FA98-5423-481B-A0D8-A0FAC928CA53}" srcOrd="3" destOrd="0" presId="urn:microsoft.com/office/officeart/2008/layout/AlternatingHexagons"/>
    <dgm:cxn modelId="{B72E8B50-2B3F-431E-9A17-61B7BE5DEBB5}" type="presParOf" srcId="{1C265628-1945-406F-87CE-1BC82270A4EA}" destId="{6CD38F1E-7AAF-4627-A165-689FE393631C}" srcOrd="4" destOrd="0" presId="urn:microsoft.com/office/officeart/2008/layout/AlternatingHexagons"/>
    <dgm:cxn modelId="{FDE51F94-A68A-473C-B464-4D7F06E14E26}" type="presParOf" srcId="{6CD38F1E-7AAF-4627-A165-689FE393631C}" destId="{DEAB7120-8F78-4A8F-AC1B-C97D93369DC7}" srcOrd="0" destOrd="0" presId="urn:microsoft.com/office/officeart/2008/layout/AlternatingHexagons"/>
    <dgm:cxn modelId="{AEF34635-AB83-462E-8F5A-2B37368AEF46}" type="presParOf" srcId="{6CD38F1E-7AAF-4627-A165-689FE393631C}" destId="{96347BFF-6981-4ED3-803A-B00E3DB74829}" srcOrd="1" destOrd="0" presId="urn:microsoft.com/office/officeart/2008/layout/AlternatingHexagons"/>
    <dgm:cxn modelId="{A039E4C0-179F-4F28-98DF-CCB4C47E24F1}" type="presParOf" srcId="{6CD38F1E-7AAF-4627-A165-689FE393631C}" destId="{8F7D2688-3551-4452-A05D-5F15AF89E823}" srcOrd="2" destOrd="0" presId="urn:microsoft.com/office/officeart/2008/layout/AlternatingHexagons"/>
    <dgm:cxn modelId="{B0447C38-C181-4A1B-B04D-E952C5419D4E}" type="presParOf" srcId="{6CD38F1E-7AAF-4627-A165-689FE393631C}" destId="{F602E4B2-975A-40A8-AC8D-7E9FA3A0088C}" srcOrd="3" destOrd="0" presId="urn:microsoft.com/office/officeart/2008/layout/AlternatingHexagons"/>
    <dgm:cxn modelId="{36876B1B-F026-4F4D-A8A0-C737597ACBF8}" type="presParOf" srcId="{6CD38F1E-7AAF-4627-A165-689FE393631C}" destId="{F99E5876-3E04-4D91-86CD-EC68E5A92F6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9587D-B0D5-4A30-8E23-2E707159AE55}">
      <dsp:nvSpPr>
        <dsp:cNvPr id="0" name=""/>
        <dsp:cNvSpPr/>
      </dsp:nvSpPr>
      <dsp:spPr>
        <a:xfrm rot="5400000">
          <a:off x="4436909" y="86893"/>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Wardens</a:t>
          </a:r>
        </a:p>
      </dsp:txBody>
      <dsp:txXfrm rot="-5400000">
        <a:off x="4704468" y="208061"/>
        <a:ext cx="798841" cy="918209"/>
      </dsp:txXfrm>
    </dsp:sp>
    <dsp:sp modelId="{DF75CD1E-A6EB-4BC2-81A6-085A70EC552C}">
      <dsp:nvSpPr>
        <dsp:cNvPr id="0" name=""/>
        <dsp:cNvSpPr/>
      </dsp:nvSpPr>
      <dsp:spPr>
        <a:xfrm>
          <a:off x="5719378" y="266978"/>
          <a:ext cx="1488699" cy="800375"/>
        </a:xfrm>
        <a:prstGeom prst="rect">
          <a:avLst/>
        </a:prstGeom>
        <a:noFill/>
        <a:ln>
          <a:noFill/>
        </a:ln>
        <a:effectLst/>
      </dsp:spPr>
      <dsp:style>
        <a:lnRef idx="0">
          <a:scrgbClr r="0" g="0" b="0"/>
        </a:lnRef>
        <a:fillRef idx="0">
          <a:scrgbClr r="0" g="0" b="0"/>
        </a:fillRef>
        <a:effectRef idx="0">
          <a:scrgbClr r="0" g="0" b="0"/>
        </a:effectRef>
        <a:fontRef idx="minor"/>
      </dsp:style>
    </dsp:sp>
    <dsp:sp modelId="{BD04414D-E9FD-46ED-915E-BFC079B6F6D0}">
      <dsp:nvSpPr>
        <dsp:cNvPr id="0" name=""/>
        <dsp:cNvSpPr/>
      </dsp:nvSpPr>
      <dsp:spPr>
        <a:xfrm rot="5400000">
          <a:off x="3183520" y="86893"/>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CA" sz="1400" kern="1200" dirty="0"/>
            <a:t>Treasurer</a:t>
          </a:r>
        </a:p>
      </dsp:txBody>
      <dsp:txXfrm rot="-5400000">
        <a:off x="3451079" y="208061"/>
        <a:ext cx="798841" cy="918209"/>
      </dsp:txXfrm>
    </dsp:sp>
    <dsp:sp modelId="{E4B96DEA-E66B-441B-9637-BC30667CBD08}">
      <dsp:nvSpPr>
        <dsp:cNvPr id="0" name=""/>
        <dsp:cNvSpPr/>
      </dsp:nvSpPr>
      <dsp:spPr>
        <a:xfrm rot="5400000">
          <a:off x="3814737" y="1201443"/>
          <a:ext cx="1320113" cy="119597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Incumbent</a:t>
          </a:r>
        </a:p>
      </dsp:txBody>
      <dsp:txXfrm rot="-5400000">
        <a:off x="4066762" y="1349049"/>
        <a:ext cx="816062" cy="900765"/>
      </dsp:txXfrm>
    </dsp:sp>
    <dsp:sp modelId="{9B82C738-7BF4-41B3-9890-64BC4EED3D95}">
      <dsp:nvSpPr>
        <dsp:cNvPr id="0" name=""/>
        <dsp:cNvSpPr/>
      </dsp:nvSpPr>
      <dsp:spPr>
        <a:xfrm>
          <a:off x="2405822" y="1399243"/>
          <a:ext cx="1440676" cy="800375"/>
        </a:xfrm>
        <a:prstGeom prst="rect">
          <a:avLst/>
        </a:prstGeom>
        <a:noFill/>
        <a:ln>
          <a:noFill/>
        </a:ln>
        <a:effectLst/>
      </dsp:spPr>
      <dsp:style>
        <a:lnRef idx="0">
          <a:scrgbClr r="0" g="0" b="0"/>
        </a:lnRef>
        <a:fillRef idx="0">
          <a:scrgbClr r="0" g="0" b="0"/>
        </a:fillRef>
        <a:effectRef idx="0">
          <a:scrgbClr r="0" g="0" b="0"/>
        </a:effectRef>
        <a:fontRef idx="minor"/>
      </dsp:style>
    </dsp:sp>
    <dsp:sp modelId="{895353E9-AA15-4751-B97A-B57C62BED926}">
      <dsp:nvSpPr>
        <dsp:cNvPr id="0" name=""/>
        <dsp:cNvSpPr/>
      </dsp:nvSpPr>
      <dsp:spPr>
        <a:xfrm rot="5400000">
          <a:off x="5061202" y="1219158"/>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t>Parish</a:t>
          </a:r>
          <a:r>
            <a:rPr lang="en-CA" sz="1900" kern="1200" dirty="0"/>
            <a:t> </a:t>
          </a:r>
          <a:r>
            <a:rPr lang="en-CA" sz="1200" kern="1200" dirty="0"/>
            <a:t>Council</a:t>
          </a:r>
        </a:p>
      </dsp:txBody>
      <dsp:txXfrm rot="-5400000">
        <a:off x="5328761" y="1340326"/>
        <a:ext cx="798841" cy="918209"/>
      </dsp:txXfrm>
    </dsp:sp>
    <dsp:sp modelId="{DEAB7120-8F78-4A8F-AC1B-C97D93369DC7}">
      <dsp:nvSpPr>
        <dsp:cNvPr id="0" name=""/>
        <dsp:cNvSpPr/>
      </dsp:nvSpPr>
      <dsp:spPr>
        <a:xfrm rot="5400000">
          <a:off x="4436909" y="2351424"/>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a:t>Other clergy </a:t>
          </a:r>
        </a:p>
      </dsp:txBody>
      <dsp:txXfrm rot="-5400000">
        <a:off x="4704468" y="2472592"/>
        <a:ext cx="798841" cy="918209"/>
      </dsp:txXfrm>
    </dsp:sp>
    <dsp:sp modelId="{96347BFF-6981-4ED3-803A-B00E3DB74829}">
      <dsp:nvSpPr>
        <dsp:cNvPr id="0" name=""/>
        <dsp:cNvSpPr/>
      </dsp:nvSpPr>
      <dsp:spPr>
        <a:xfrm>
          <a:off x="5719378" y="2531508"/>
          <a:ext cx="1488699" cy="800375"/>
        </a:xfrm>
        <a:prstGeom prst="rect">
          <a:avLst/>
        </a:prstGeom>
        <a:noFill/>
        <a:ln>
          <a:noFill/>
        </a:ln>
        <a:effectLst/>
      </dsp:spPr>
      <dsp:style>
        <a:lnRef idx="0">
          <a:scrgbClr r="0" g="0" b="0"/>
        </a:lnRef>
        <a:fillRef idx="0">
          <a:scrgbClr r="0" g="0" b="0"/>
        </a:fillRef>
        <a:effectRef idx="0">
          <a:scrgbClr r="0" g="0" b="0"/>
        </a:effectRef>
        <a:fontRef idx="minor"/>
      </dsp:style>
    </dsp:sp>
    <dsp:sp modelId="{F99E5876-3E04-4D91-86CD-EC68E5A92F68}">
      <dsp:nvSpPr>
        <dsp:cNvPr id="0" name=""/>
        <dsp:cNvSpPr/>
      </dsp:nvSpPr>
      <dsp:spPr>
        <a:xfrm rot="5400000">
          <a:off x="3183520" y="2351424"/>
          <a:ext cx="1333959" cy="1160545"/>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CA" sz="1600" kern="1200" dirty="0"/>
            <a:t>Diocese</a:t>
          </a:r>
        </a:p>
      </dsp:txBody>
      <dsp:txXfrm rot="-5400000">
        <a:off x="3451079" y="2472592"/>
        <a:ext cx="798841" cy="91820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C4B35-A10B-4221-BB47-9A2E86986DC1}" type="datetimeFigureOut">
              <a:rPr lang="en-CA" smtClean="0"/>
              <a:t>2023-04-21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2D6B3-766C-4D29-BBD4-0F5BFE94D5BB}" type="slidenum">
              <a:rPr lang="en-CA" smtClean="0"/>
              <a:t>‹#›</a:t>
            </a:fld>
            <a:endParaRPr lang="en-CA"/>
          </a:p>
        </p:txBody>
      </p:sp>
    </p:spTree>
    <p:extLst>
      <p:ext uri="{BB962C8B-B14F-4D97-AF65-F5344CB8AC3E}">
        <p14:creationId xmlns:p14="http://schemas.microsoft.com/office/powerpoint/2010/main" val="366872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video</a:t>
            </a:r>
          </a:p>
        </p:txBody>
      </p:sp>
      <p:sp>
        <p:nvSpPr>
          <p:cNvPr id="4" name="Slide Number Placeholder 3"/>
          <p:cNvSpPr>
            <a:spLocks noGrp="1"/>
          </p:cNvSpPr>
          <p:nvPr>
            <p:ph type="sldNum" sz="quarter" idx="10"/>
          </p:nvPr>
        </p:nvSpPr>
        <p:spPr/>
        <p:txBody>
          <a:bodyPr/>
          <a:lstStyle/>
          <a:p>
            <a:fld id="{1BC2D6B3-766C-4D29-BBD4-0F5BFE94D5BB}" type="slidenum">
              <a:rPr lang="en-CA" smtClean="0"/>
              <a:t>7</a:t>
            </a:fld>
            <a:endParaRPr lang="en-CA" dirty="0"/>
          </a:p>
        </p:txBody>
      </p:sp>
    </p:spTree>
    <p:extLst>
      <p:ext uri="{BB962C8B-B14F-4D97-AF65-F5344CB8AC3E}">
        <p14:creationId xmlns:p14="http://schemas.microsoft.com/office/powerpoint/2010/main" val="30425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2D6B3-766C-4D29-BBD4-0F5BFE94D5BB}" type="slidenum">
              <a:rPr lang="en-CA" smtClean="0"/>
              <a:t>19</a:t>
            </a:fld>
            <a:endParaRPr lang="en-CA"/>
          </a:p>
        </p:txBody>
      </p:sp>
    </p:spTree>
    <p:extLst>
      <p:ext uri="{BB962C8B-B14F-4D97-AF65-F5344CB8AC3E}">
        <p14:creationId xmlns:p14="http://schemas.microsoft.com/office/powerpoint/2010/main" val="332654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BC2D6B3-766C-4D29-BBD4-0F5BFE94D5BB}" type="slidenum">
              <a:rPr lang="en-CA" smtClean="0"/>
              <a:t>30</a:t>
            </a:fld>
            <a:endParaRPr lang="en-CA"/>
          </a:p>
        </p:txBody>
      </p:sp>
    </p:spTree>
    <p:extLst>
      <p:ext uri="{BB962C8B-B14F-4D97-AF65-F5344CB8AC3E}">
        <p14:creationId xmlns:p14="http://schemas.microsoft.com/office/powerpoint/2010/main" val="2655939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4/21/2023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4/21/2023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4/21/2023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4/21/2023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4/21/2023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4/21/2023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4/21/2023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diohuron.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680" y="2155800"/>
            <a:ext cx="2997200" cy="2528888"/>
          </a:xfrm>
          <a:prstGeom prst="rect">
            <a:avLst/>
          </a:prstGeom>
        </p:spPr>
      </p:pic>
      <p:sp>
        <p:nvSpPr>
          <p:cNvPr id="2" name="Title 1"/>
          <p:cNvSpPr>
            <a:spLocks noGrp="1"/>
          </p:cNvSpPr>
          <p:nvPr>
            <p:ph type="ctrTitle"/>
          </p:nvPr>
        </p:nvSpPr>
        <p:spPr/>
        <p:txBody>
          <a:bodyPr/>
          <a:lstStyle/>
          <a:p>
            <a:r>
              <a:rPr lang="en-CA" dirty="0"/>
              <a:t>Wardens’ and Treasurers’ Workshop</a:t>
            </a:r>
          </a:p>
        </p:txBody>
      </p:sp>
      <p:sp>
        <p:nvSpPr>
          <p:cNvPr id="3" name="Subtitle 2"/>
          <p:cNvSpPr>
            <a:spLocks noGrp="1"/>
          </p:cNvSpPr>
          <p:nvPr>
            <p:ph type="subTitle" idx="1"/>
          </p:nvPr>
        </p:nvSpPr>
        <p:spPr/>
        <p:txBody>
          <a:bodyPr>
            <a:normAutofit/>
          </a:bodyPr>
          <a:lstStyle/>
          <a:p>
            <a:r>
              <a:rPr lang="en-CA" sz="2400" dirty="0"/>
              <a:t>The Diocese of Huron </a:t>
            </a:r>
          </a:p>
          <a:p>
            <a:r>
              <a:rPr lang="en-CA" sz="2400" dirty="0"/>
              <a:t>2023</a:t>
            </a:r>
          </a:p>
        </p:txBody>
      </p:sp>
    </p:spTree>
    <p:extLst>
      <p:ext uri="{BB962C8B-B14F-4D97-AF65-F5344CB8AC3E}">
        <p14:creationId xmlns:p14="http://schemas.microsoft.com/office/powerpoint/2010/main" val="429155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969" y="1332933"/>
            <a:ext cx="10213676" cy="5170646"/>
          </a:xfrm>
          <a:prstGeom prst="rect">
            <a:avLst/>
          </a:prstGeom>
          <a:noFill/>
        </p:spPr>
        <p:txBody>
          <a:bodyPr wrap="square" rtlCol="0">
            <a:spAutoFit/>
          </a:bodyPr>
          <a:lstStyle/>
          <a:p>
            <a:endParaRPr lang="en-CA" sz="2400" u="sng" dirty="0"/>
          </a:p>
          <a:p>
            <a:endParaRPr lang="en-CA" sz="2400" u="sng" dirty="0"/>
          </a:p>
          <a:p>
            <a:endParaRPr lang="en-CA" dirty="0"/>
          </a:p>
          <a:p>
            <a:pPr marL="285750" indent="-285750">
              <a:buFont typeface="Arial" panose="020B0604020202020204" pitchFamily="34" charset="0"/>
              <a:buChar char="•"/>
            </a:pPr>
            <a:r>
              <a:rPr lang="en-CA" sz="2200" dirty="0"/>
              <a:t>The wardens make up the Corporation (Appointed and elected – maximum 5 year term)</a:t>
            </a:r>
          </a:p>
          <a:p>
            <a:r>
              <a:rPr lang="en-CA" sz="2200" dirty="0"/>
              <a:t> </a:t>
            </a:r>
          </a:p>
          <a:p>
            <a:pPr marL="285750" lvl="0" indent="-285750">
              <a:buFont typeface="Arial" panose="020B0604020202020204" pitchFamily="34" charset="0"/>
              <a:buChar char="•"/>
            </a:pPr>
            <a:r>
              <a:rPr lang="en-CA" sz="2200" dirty="0"/>
              <a:t>Incumbent appoints 1 warden and vestry elects 1</a:t>
            </a:r>
          </a:p>
          <a:p>
            <a:pPr marL="742950" lvl="1" indent="-285750">
              <a:buFont typeface="Arial" panose="020B0604020202020204" pitchFamily="34" charset="0"/>
              <a:buChar char="•"/>
            </a:pPr>
            <a:r>
              <a:rPr lang="en-CA" sz="2200" dirty="0"/>
              <a:t>If incumbent declines to appoint, vestry could appoint both</a:t>
            </a:r>
          </a:p>
          <a:p>
            <a:pPr marL="742950" lvl="1" indent="-285750">
              <a:buFont typeface="Arial" panose="020B0604020202020204" pitchFamily="34" charset="0"/>
              <a:buChar char="•"/>
            </a:pPr>
            <a:r>
              <a:rPr lang="en-CA" sz="2200" dirty="0"/>
              <a:t>If Vestry declines to elect, incumbent appoint both. </a:t>
            </a:r>
          </a:p>
          <a:p>
            <a:pPr marL="742950" lvl="1" indent="-285750">
              <a:buFont typeface="Arial" panose="020B0604020202020204" pitchFamily="34" charset="0"/>
              <a:buChar char="•"/>
            </a:pPr>
            <a:r>
              <a:rPr lang="en-CA" sz="2200" dirty="0"/>
              <a:t>Term is 1 year, renewable for up to 4 more.</a:t>
            </a:r>
          </a:p>
          <a:p>
            <a:r>
              <a:rPr lang="en-CA" sz="2200" dirty="0"/>
              <a:t> </a:t>
            </a:r>
          </a:p>
          <a:p>
            <a:pPr marL="342900" lvl="0" indent="-342900">
              <a:buFont typeface="Arial" panose="020B0604020202020204" pitchFamily="34" charset="0"/>
              <a:buChar char="•"/>
            </a:pPr>
            <a:r>
              <a:rPr lang="en-CA" sz="2200" dirty="0"/>
              <a:t>Give leadership to congregation by example: worship, stewardship, fellowship</a:t>
            </a:r>
          </a:p>
          <a:p>
            <a:pPr marL="342900" lvl="0" indent="-342900">
              <a:buFont typeface="Arial" panose="020B0604020202020204" pitchFamily="34" charset="0"/>
              <a:buChar char="•"/>
            </a:pPr>
            <a:endParaRPr lang="en-CA" sz="2200" dirty="0"/>
          </a:p>
          <a:p>
            <a:pPr marL="342900" lvl="0" indent="-342900">
              <a:buFont typeface="Arial" panose="020B0604020202020204" pitchFamily="34" charset="0"/>
              <a:buChar char="•"/>
            </a:pPr>
            <a:endParaRPr lang="en-CA" sz="2200" dirty="0"/>
          </a:p>
        </p:txBody>
      </p:sp>
      <p:sp>
        <p:nvSpPr>
          <p:cNvPr id="5" name="Title 4"/>
          <p:cNvSpPr>
            <a:spLocks noGrp="1"/>
          </p:cNvSpPr>
          <p:nvPr>
            <p:ph type="title"/>
          </p:nvPr>
        </p:nvSpPr>
        <p:spPr/>
        <p:txBody>
          <a:bodyPr>
            <a:normAutofit fontScale="90000"/>
          </a:bodyPr>
          <a:lstStyle/>
          <a:p>
            <a:br>
              <a:rPr lang="en-CA" dirty="0"/>
            </a:br>
            <a:br>
              <a:rPr lang="en-CA" dirty="0"/>
            </a:br>
            <a:br>
              <a:rPr lang="en-CA" dirty="0"/>
            </a:br>
            <a:br>
              <a:rPr lang="en-CA" dirty="0"/>
            </a:br>
            <a:endParaRPr lang="en-CA" dirty="0"/>
          </a:p>
        </p:txBody>
      </p:sp>
      <p:sp>
        <p:nvSpPr>
          <p:cNvPr id="8" name="TextBox 7"/>
          <p:cNvSpPr txBox="1"/>
          <p:nvPr/>
        </p:nvSpPr>
        <p:spPr>
          <a:xfrm>
            <a:off x="439947" y="871268"/>
            <a:ext cx="8393502" cy="923330"/>
          </a:xfrm>
          <a:prstGeom prst="rect">
            <a:avLst/>
          </a:prstGeom>
          <a:noFill/>
        </p:spPr>
        <p:txBody>
          <a:bodyPr wrap="square" rtlCol="0">
            <a:spAutoFit/>
          </a:bodyPr>
          <a:lstStyle/>
          <a:p>
            <a:r>
              <a:rPr lang="en-CA" sz="3600" dirty="0"/>
              <a:t>Responsibilities of a Warden</a:t>
            </a:r>
            <a:r>
              <a:rPr lang="en-CA" dirty="0"/>
              <a:t>	</a:t>
            </a:r>
          </a:p>
          <a:p>
            <a:r>
              <a:rPr lang="en-CA" dirty="0"/>
              <a:t>(Canon 18/Guidelines 14-2)</a:t>
            </a:r>
          </a:p>
        </p:txBody>
      </p:sp>
    </p:spTree>
    <p:extLst>
      <p:ext uri="{BB962C8B-B14F-4D97-AF65-F5344CB8AC3E}">
        <p14:creationId xmlns:p14="http://schemas.microsoft.com/office/powerpoint/2010/main" val="189305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938" y="1078302"/>
            <a:ext cx="10239555" cy="5878532"/>
          </a:xfrm>
          <a:prstGeom prst="rect">
            <a:avLst/>
          </a:prstGeom>
          <a:noFill/>
        </p:spPr>
        <p:txBody>
          <a:bodyPr wrap="square" rtlCol="0">
            <a:spAutoFit/>
          </a:bodyPr>
          <a:lstStyle/>
          <a:p>
            <a:pPr marL="342900" indent="-342900">
              <a:buFont typeface="Arial" panose="020B0604020202020204" pitchFamily="34" charset="0"/>
              <a:buChar char="•"/>
            </a:pPr>
            <a:r>
              <a:rPr lang="en-CA" sz="2400" dirty="0"/>
              <a:t>Report the state of life and viability of parish to congregation (Parish Council &amp; Vestry)</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Exercise leadership in raising revenue to provide for the ministry, worship and operations of the church, including the payment of salaries</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Keep proper and accurate financial records; report monthly to Parish Council and annually to Vestry</a:t>
            </a:r>
          </a:p>
          <a:p>
            <a:pPr marL="800100" lvl="1" indent="-342900">
              <a:buFont typeface="Arial" panose="020B0604020202020204" pitchFamily="34" charset="0"/>
              <a:buChar char="•"/>
            </a:pPr>
            <a:r>
              <a:rPr lang="en-CA" sz="2400" dirty="0"/>
              <a:t>Ensure audit (or review) of financial records</a:t>
            </a:r>
          </a:p>
          <a:p>
            <a:r>
              <a:rPr lang="en-CA" sz="2200" dirty="0"/>
              <a:t> </a:t>
            </a:r>
          </a:p>
          <a:p>
            <a:endParaRPr lang="en-CA" sz="2200" dirty="0"/>
          </a:p>
          <a:p>
            <a:pPr marL="342900" indent="-342900">
              <a:buFont typeface="Arial" panose="020B0604020202020204" pitchFamily="34" charset="0"/>
              <a:buChar char="•"/>
            </a:pPr>
            <a:endParaRPr lang="en-CA" sz="2200" dirty="0"/>
          </a:p>
          <a:p>
            <a:pPr marL="342900" lvl="0" indent="-342900">
              <a:buFont typeface="Arial" panose="020B0604020202020204" pitchFamily="34" charset="0"/>
              <a:buChar char="•"/>
            </a:pPr>
            <a:endParaRPr lang="en-CA" sz="2200" dirty="0"/>
          </a:p>
        </p:txBody>
      </p:sp>
    </p:spTree>
    <p:extLst>
      <p:ext uri="{BB962C8B-B14F-4D97-AF65-F5344CB8AC3E}">
        <p14:creationId xmlns:p14="http://schemas.microsoft.com/office/powerpoint/2010/main" val="310266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826" y="370936"/>
            <a:ext cx="9859992" cy="6647974"/>
          </a:xfrm>
          <a:prstGeom prst="rect">
            <a:avLst/>
          </a:prstGeom>
          <a:noFill/>
        </p:spPr>
        <p:txBody>
          <a:bodyPr wrap="square" rtlCol="0">
            <a:spAutoFit/>
          </a:bodyPr>
          <a:lstStyle/>
          <a:p>
            <a:pPr marL="342900" lvl="0" indent="-342900">
              <a:buFont typeface="Arial" panose="020B0604020202020204" pitchFamily="34" charset="0"/>
              <a:buChar char="•"/>
            </a:pPr>
            <a:endParaRPr lang="en-CA" sz="2400" dirty="0">
              <a:solidFill>
                <a:prstClr val="white"/>
              </a:solidFill>
            </a:endParaRPr>
          </a:p>
          <a:p>
            <a:pPr marL="342900" indent="-342900">
              <a:buFont typeface="Arial" panose="020B0604020202020204" pitchFamily="34" charset="0"/>
              <a:buChar char="•"/>
            </a:pPr>
            <a:r>
              <a:rPr lang="en-CA" sz="2400" dirty="0"/>
              <a:t>Prepare and present to Vestry an annual financial budget for the parish and exercise the required leadership to achieve the budget</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solidFill>
                  <a:prstClr val="white"/>
                </a:solidFill>
              </a:rPr>
              <a:t>Manage, administer and protect all church property and ensure all property is insured by adequate insurance in accordance with the policies of Diocese</a:t>
            </a:r>
          </a:p>
          <a:p>
            <a:pPr marL="342900" lvl="0" indent="-342900">
              <a:buFont typeface="Arial" panose="020B0604020202020204" pitchFamily="34" charset="0"/>
              <a:buChar char="•"/>
            </a:pPr>
            <a:endParaRPr lang="en-CA" sz="2400" dirty="0">
              <a:solidFill>
                <a:prstClr val="white"/>
              </a:solidFill>
            </a:endParaRPr>
          </a:p>
          <a:p>
            <a:pPr marL="342900" lvl="0" indent="-342900">
              <a:buFont typeface="Arial" panose="020B0604020202020204" pitchFamily="34" charset="0"/>
              <a:buChar char="•"/>
            </a:pPr>
            <a:endParaRPr lang="en-CA" sz="2400" dirty="0">
              <a:solidFill>
                <a:prstClr val="white"/>
              </a:solidFill>
            </a:endParaRPr>
          </a:p>
          <a:p>
            <a:pPr marL="342900" lvl="0" indent="-342900">
              <a:buFont typeface="Arial" panose="020B0604020202020204" pitchFamily="34" charset="0"/>
              <a:buChar char="•"/>
            </a:pPr>
            <a:r>
              <a:rPr lang="en-CA" sz="2400" dirty="0">
                <a:solidFill>
                  <a:prstClr val="white"/>
                </a:solidFill>
              </a:rPr>
              <a:t>Use best efforts to carry out the resolutions of Synod, Council and Vestry</a:t>
            </a:r>
          </a:p>
          <a:p>
            <a:pPr marL="342900" lvl="0" indent="-342900">
              <a:buFont typeface="Arial" panose="020B0604020202020204" pitchFamily="34" charset="0"/>
              <a:buChar char="•"/>
            </a:pPr>
            <a:endParaRPr lang="en-CA" sz="2400" dirty="0">
              <a:solidFill>
                <a:prstClr val="white"/>
              </a:solidFill>
            </a:endParaRPr>
          </a:p>
          <a:p>
            <a:pPr marL="342900" lvl="0" indent="-342900">
              <a:buFont typeface="Arial" panose="020B0604020202020204" pitchFamily="34" charset="0"/>
              <a:buChar char="•"/>
            </a:pPr>
            <a:endParaRPr lang="en-CA" sz="2400" dirty="0">
              <a:solidFill>
                <a:prstClr val="white"/>
              </a:solidFill>
            </a:endParaRPr>
          </a:p>
          <a:p>
            <a:pPr marL="342900" lvl="0" indent="-342900">
              <a:buFont typeface="Arial" panose="020B0604020202020204" pitchFamily="34" charset="0"/>
              <a:buChar char="•"/>
            </a:pPr>
            <a:r>
              <a:rPr lang="en-CA" sz="2400" dirty="0">
                <a:solidFill>
                  <a:prstClr val="white"/>
                </a:solidFill>
              </a:rPr>
              <a:t>Ensure all parish records are kept in a safe and adequate manner</a:t>
            </a:r>
          </a:p>
          <a:p>
            <a:pPr marL="342900" lvl="0" indent="-342900">
              <a:buFont typeface="Arial" panose="020B0604020202020204" pitchFamily="34" charset="0"/>
              <a:buChar char="•"/>
            </a:pPr>
            <a:endParaRPr lang="en-CA" sz="22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a:p>
            <a:pPr marL="342900" lvl="0" indent="-342900">
              <a:buFont typeface="Arial" panose="020B0604020202020204" pitchFamily="34" charset="0"/>
              <a:buChar char="•"/>
            </a:pPr>
            <a:endParaRPr lang="en-CA" sz="2200" dirty="0">
              <a:solidFill>
                <a:prstClr val="white"/>
              </a:solidFill>
            </a:endParaRPr>
          </a:p>
        </p:txBody>
      </p:sp>
    </p:spTree>
    <p:extLst>
      <p:ext uri="{BB962C8B-B14F-4D97-AF65-F5344CB8AC3E}">
        <p14:creationId xmlns:p14="http://schemas.microsoft.com/office/powerpoint/2010/main" val="3810884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729" y="1526876"/>
            <a:ext cx="10110158" cy="3785652"/>
          </a:xfrm>
          <a:prstGeom prst="rect">
            <a:avLst/>
          </a:prstGeom>
          <a:noFill/>
        </p:spPr>
        <p:txBody>
          <a:bodyPr wrap="square" rtlCol="0">
            <a:spAutoFit/>
          </a:bodyPr>
          <a:lstStyle/>
          <a:p>
            <a:pPr marL="342900" indent="-342900">
              <a:buFont typeface="Arial" panose="020B0604020202020204" pitchFamily="34" charset="0"/>
              <a:buChar char="•"/>
            </a:pPr>
            <a:r>
              <a:rPr lang="en-CA" sz="2400" dirty="0"/>
              <a:t>Responsibility for hiring/dismissing all lay employees of the congregation including the Envelope Secretary, Treasurer, Verger, Secretary and Organist</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Preparation, authorization and submission of annual returns required by the Diocese</a:t>
            </a:r>
          </a:p>
          <a:p>
            <a:r>
              <a:rPr lang="en-CA" sz="2400" dirty="0"/>
              <a:t> </a:t>
            </a:r>
          </a:p>
          <a:p>
            <a:endParaRPr lang="en-CA" sz="2400" dirty="0"/>
          </a:p>
          <a:p>
            <a:pPr marL="342900" lvl="0" indent="-342900">
              <a:buFont typeface="Arial" panose="020B0604020202020204" pitchFamily="34" charset="0"/>
              <a:buChar char="•"/>
            </a:pPr>
            <a:r>
              <a:rPr lang="en-CA" sz="2400" dirty="0"/>
              <a:t>Preparation, authorization and submission of CRA Charitable return</a:t>
            </a:r>
          </a:p>
        </p:txBody>
      </p:sp>
    </p:spTree>
    <p:extLst>
      <p:ext uri="{BB962C8B-B14F-4D97-AF65-F5344CB8AC3E}">
        <p14:creationId xmlns:p14="http://schemas.microsoft.com/office/powerpoint/2010/main" val="41294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Safe church</a:t>
            </a:r>
          </a:p>
        </p:txBody>
      </p:sp>
      <p:sp>
        <p:nvSpPr>
          <p:cNvPr id="3" name="Subtitle 2"/>
          <p:cNvSpPr>
            <a:spLocks noGrp="1"/>
          </p:cNvSpPr>
          <p:nvPr>
            <p:ph type="subTitle" idx="1"/>
          </p:nvPr>
        </p:nvSpPr>
        <p:spPr/>
        <p:txBody>
          <a:bodyPr/>
          <a:lstStyle/>
          <a:p>
            <a:r>
              <a:rPr lang="en-CA" dirty="0"/>
              <a:t>Safeguarding the body of Christ in the Diocese of Huron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680" y="1720131"/>
            <a:ext cx="2997200" cy="2528888"/>
          </a:xfrm>
          <a:prstGeom prst="rect">
            <a:avLst/>
          </a:prstGeom>
        </p:spPr>
      </p:pic>
    </p:spTree>
    <p:extLst>
      <p:ext uri="{BB962C8B-B14F-4D97-AF65-F5344CB8AC3E}">
        <p14:creationId xmlns:p14="http://schemas.microsoft.com/office/powerpoint/2010/main" val="281412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Canon 40</a:t>
            </a:r>
          </a:p>
        </p:txBody>
      </p:sp>
      <p:sp>
        <p:nvSpPr>
          <p:cNvPr id="3" name="Content Placeholder 2"/>
          <p:cNvSpPr>
            <a:spLocks noGrp="1"/>
          </p:cNvSpPr>
          <p:nvPr>
            <p:ph idx="1"/>
          </p:nvPr>
        </p:nvSpPr>
        <p:spPr>
          <a:xfrm>
            <a:off x="680321" y="2072640"/>
            <a:ext cx="9613861" cy="4500879"/>
          </a:xfrm>
        </p:spPr>
        <p:txBody>
          <a:bodyPr>
            <a:normAutofit fontScale="70000" lnSpcReduction="20000"/>
          </a:bodyPr>
          <a:lstStyle/>
          <a:p>
            <a:r>
              <a:rPr lang="en-CA" sz="2600" dirty="0"/>
              <a:t>Every parish and Diocesan and Deanery organization that runs programs or services for children, youth, or vulnerable adults shall implement a screening program.</a:t>
            </a:r>
          </a:p>
          <a:p>
            <a:endParaRPr lang="en-CA" sz="2600" dirty="0"/>
          </a:p>
          <a:p>
            <a:r>
              <a:rPr lang="en-CA" sz="2600" dirty="0"/>
              <a:t>In the development of a screening program, the following principles shall be considered:</a:t>
            </a:r>
          </a:p>
          <a:p>
            <a:r>
              <a:rPr lang="en-CA" sz="2600" dirty="0"/>
              <a:t>1) Determine the level of risk</a:t>
            </a:r>
          </a:p>
          <a:p>
            <a:r>
              <a:rPr lang="en-CA" sz="2600" dirty="0"/>
              <a:t>2) Volunteer ministry description</a:t>
            </a:r>
          </a:p>
          <a:p>
            <a:r>
              <a:rPr lang="en-CA" sz="2600" dirty="0"/>
              <a:t>3) Recruitment process</a:t>
            </a:r>
          </a:p>
          <a:p>
            <a:r>
              <a:rPr lang="en-CA" sz="2600" dirty="0"/>
              <a:t>4) Application form</a:t>
            </a:r>
          </a:p>
          <a:p>
            <a:r>
              <a:rPr lang="en-CA" sz="2600" dirty="0"/>
              <a:t>5) Interview</a:t>
            </a:r>
          </a:p>
          <a:p>
            <a:r>
              <a:rPr lang="en-CA" sz="2600" dirty="0"/>
              <a:t>6) Reference checks</a:t>
            </a:r>
          </a:p>
          <a:p>
            <a:r>
              <a:rPr lang="en-CA" sz="2600" dirty="0"/>
              <a:t>7) Police records checks</a:t>
            </a:r>
          </a:p>
          <a:p>
            <a:r>
              <a:rPr lang="en-CA" sz="2600" dirty="0"/>
              <a:t>8) Orientation and training</a:t>
            </a:r>
          </a:p>
          <a:p>
            <a:r>
              <a:rPr lang="en-CA" sz="2600" dirty="0"/>
              <a:t>9) Supervision and evaluation</a:t>
            </a:r>
          </a:p>
          <a:p>
            <a:r>
              <a:rPr lang="en-CA" sz="2600" dirty="0"/>
              <a:t>10) Participant follow-up</a:t>
            </a:r>
          </a:p>
          <a:p>
            <a:endParaRPr lang="en-CA" dirty="0"/>
          </a:p>
        </p:txBody>
      </p:sp>
    </p:spTree>
    <p:extLst>
      <p:ext uri="{BB962C8B-B14F-4D97-AF65-F5344CB8AC3E}">
        <p14:creationId xmlns:p14="http://schemas.microsoft.com/office/powerpoint/2010/main" val="232805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people</a:t>
            </a:r>
          </a:p>
        </p:txBody>
      </p:sp>
      <p:sp>
        <p:nvSpPr>
          <p:cNvPr id="3" name="Content Placeholder 2"/>
          <p:cNvSpPr>
            <a:spLocks noGrp="1"/>
          </p:cNvSpPr>
          <p:nvPr>
            <p:ph idx="1"/>
          </p:nvPr>
        </p:nvSpPr>
        <p:spPr/>
        <p:txBody>
          <a:bodyPr/>
          <a:lstStyle/>
          <a:p>
            <a:pPr marL="0" indent="0">
              <a:buNone/>
            </a:pPr>
            <a:r>
              <a:rPr lang="en-CA" b="1" i="1" dirty="0"/>
              <a:t>In making our churches safer places we must:</a:t>
            </a:r>
            <a:endParaRPr lang="en-CA" dirty="0"/>
          </a:p>
          <a:p>
            <a:pPr lvl="0"/>
            <a:r>
              <a:rPr lang="en-CA" dirty="0"/>
              <a:t>Safeguard preschoolers, children, youth and vulnerable people in our church from abuse.</a:t>
            </a:r>
          </a:p>
          <a:p>
            <a:pPr lvl="0"/>
            <a:r>
              <a:rPr lang="en-CA" dirty="0"/>
              <a:t>Protect the church staff and volunteer workers from potential allegations of abuse.</a:t>
            </a:r>
          </a:p>
          <a:p>
            <a:pPr lvl="0"/>
            <a:r>
              <a:rPr lang="en-CA" dirty="0"/>
              <a:t>Limit the extent of legal risk and liability due to any such abuse.</a:t>
            </a:r>
          </a:p>
          <a:p>
            <a:pPr lvl="0"/>
            <a:r>
              <a:rPr lang="en-CA" dirty="0"/>
              <a:t>Protect our leaders and volunteers from situations of risk</a:t>
            </a:r>
          </a:p>
          <a:p>
            <a:endParaRPr lang="en-CA" dirty="0"/>
          </a:p>
        </p:txBody>
      </p:sp>
    </p:spTree>
    <p:extLst>
      <p:ext uri="{BB962C8B-B14F-4D97-AF65-F5344CB8AC3E}">
        <p14:creationId xmlns:p14="http://schemas.microsoft.com/office/powerpoint/2010/main" val="609199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Vulnerable people</a:t>
            </a:r>
          </a:p>
        </p:txBody>
      </p:sp>
      <p:sp>
        <p:nvSpPr>
          <p:cNvPr id="3" name="Content Placeholder 2"/>
          <p:cNvSpPr>
            <a:spLocks noGrp="1"/>
          </p:cNvSpPr>
          <p:nvPr>
            <p:ph idx="1"/>
          </p:nvPr>
        </p:nvSpPr>
        <p:spPr/>
        <p:txBody>
          <a:bodyPr/>
          <a:lstStyle/>
          <a:p>
            <a:r>
              <a:rPr lang="en-CA" dirty="0"/>
              <a:t>We take for granted that our children can be defenseless, yet we often don’t give enough thought to reducing the opportunities which might place them at a disadvantage.</a:t>
            </a:r>
          </a:p>
          <a:p>
            <a:r>
              <a:rPr lang="en-CA" dirty="0"/>
              <a:t>We know that the elderly or the disabled can also be vulnerable.  </a:t>
            </a:r>
          </a:p>
          <a:p>
            <a:r>
              <a:rPr lang="en-CA" dirty="0"/>
              <a:t>Less obvious types of vulnerability include the bereaved, partners in troubled marriages, those in personal crisis and the survivors of childhood abuse.</a:t>
            </a:r>
          </a:p>
          <a:p>
            <a:endParaRPr lang="en-CA" dirty="0"/>
          </a:p>
        </p:txBody>
      </p:sp>
    </p:spTree>
    <p:extLst>
      <p:ext uri="{BB962C8B-B14F-4D97-AF65-F5344CB8AC3E}">
        <p14:creationId xmlns:p14="http://schemas.microsoft.com/office/powerpoint/2010/main" val="263387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High risk Ministries</a:t>
            </a:r>
          </a:p>
        </p:txBody>
      </p:sp>
      <p:sp>
        <p:nvSpPr>
          <p:cNvPr id="3" name="Content Placeholder 2"/>
          <p:cNvSpPr>
            <a:spLocks noGrp="1"/>
          </p:cNvSpPr>
          <p:nvPr>
            <p:ph idx="1"/>
          </p:nvPr>
        </p:nvSpPr>
        <p:spPr/>
        <p:txBody>
          <a:bodyPr>
            <a:normAutofit lnSpcReduction="10000"/>
          </a:bodyPr>
          <a:lstStyle/>
          <a:p>
            <a:r>
              <a:rPr lang="en-CA" dirty="0"/>
              <a:t>Ministry duties and responsibilities that involve children or vulnerable adults</a:t>
            </a:r>
          </a:p>
          <a:p>
            <a:r>
              <a:rPr lang="en-CA" dirty="0"/>
              <a:t>Ministry duties that permit access to financial resources or sensitive and confidential information </a:t>
            </a:r>
          </a:p>
          <a:p>
            <a:r>
              <a:rPr lang="en-CA" dirty="0"/>
              <a:t>Positions of authority or the positions that allow a person to establish long-term relationships of trust: all clergy including Honorary Assistants; Licenced Lay Readers; churchwardens; organists and music directors; parish employees; and also those involved in residential or off-site ministries with children or vulnerable adults.  </a:t>
            </a:r>
          </a:p>
          <a:p>
            <a:endParaRPr lang="en-CA" dirty="0"/>
          </a:p>
        </p:txBody>
      </p:sp>
    </p:spTree>
    <p:extLst>
      <p:ext uri="{BB962C8B-B14F-4D97-AF65-F5344CB8AC3E}">
        <p14:creationId xmlns:p14="http://schemas.microsoft.com/office/powerpoint/2010/main" val="357158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Diocesan Police Check Procedure</a:t>
            </a:r>
          </a:p>
        </p:txBody>
      </p:sp>
      <p:sp>
        <p:nvSpPr>
          <p:cNvPr id="3" name="Content Placeholder 2"/>
          <p:cNvSpPr>
            <a:spLocks noGrp="1"/>
          </p:cNvSpPr>
          <p:nvPr>
            <p:ph idx="1"/>
          </p:nvPr>
        </p:nvSpPr>
        <p:spPr>
          <a:xfrm>
            <a:off x="680321" y="2336872"/>
            <a:ext cx="9613861" cy="4196007"/>
          </a:xfrm>
        </p:spPr>
        <p:txBody>
          <a:bodyPr>
            <a:normAutofit/>
          </a:bodyPr>
          <a:lstStyle/>
          <a:p>
            <a:r>
              <a:rPr lang="en-CA" dirty="0"/>
              <a:t>Police checks for clergy, Licenced Lay Readers and staff must be done through </a:t>
            </a:r>
            <a:r>
              <a:rPr lang="en-CA" dirty="0" err="1"/>
              <a:t>Xpresschek</a:t>
            </a:r>
            <a:r>
              <a:rPr lang="en-CA" dirty="0"/>
              <a:t> </a:t>
            </a:r>
          </a:p>
          <a:p>
            <a:pPr lvl="0"/>
            <a:r>
              <a:rPr lang="en-CA" dirty="0"/>
              <a:t>Volunteers may be screened through local police and a copy of screening sent to diocese via secure portal</a:t>
            </a:r>
          </a:p>
          <a:p>
            <a:pPr lvl="0"/>
            <a:r>
              <a:rPr lang="en-CA" dirty="0"/>
              <a:t>Keep a record of what members have been screened and when </a:t>
            </a:r>
          </a:p>
          <a:p>
            <a:pPr lvl="0"/>
            <a:r>
              <a:rPr lang="en-CA" dirty="0"/>
              <a:t>Police Record Checks are considered current for 3 years after issue.</a:t>
            </a:r>
          </a:p>
          <a:p>
            <a:r>
              <a:rPr lang="en-CA" dirty="0"/>
              <a:t>In between checks it is recommended that all individuals sign an Annual Declaration of Compliance, a form which can also be used for those under 18.</a:t>
            </a:r>
          </a:p>
        </p:txBody>
      </p:sp>
    </p:spTree>
    <p:extLst>
      <p:ext uri="{BB962C8B-B14F-4D97-AF65-F5344CB8AC3E}">
        <p14:creationId xmlns:p14="http://schemas.microsoft.com/office/powerpoint/2010/main" val="367663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Welcome </a:t>
            </a:r>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80732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programmes</a:t>
            </a:r>
          </a:p>
        </p:txBody>
      </p:sp>
      <p:sp>
        <p:nvSpPr>
          <p:cNvPr id="3" name="Content Placeholder 2"/>
          <p:cNvSpPr>
            <a:spLocks noGrp="1"/>
          </p:cNvSpPr>
          <p:nvPr>
            <p:ph idx="1"/>
          </p:nvPr>
        </p:nvSpPr>
        <p:spPr>
          <a:xfrm>
            <a:off x="335281" y="2194560"/>
            <a:ext cx="9958902" cy="4368799"/>
          </a:xfrm>
        </p:spPr>
        <p:txBody>
          <a:bodyPr>
            <a:normAutofit fontScale="92500" lnSpcReduction="10000"/>
          </a:bodyPr>
          <a:lstStyle/>
          <a:p>
            <a:r>
              <a:rPr lang="en-CA" sz="2600" i="1" dirty="0"/>
              <a:t>When a programme is held in a Church building, there is an assumption of trust and safety, even when the programme may be offered by a group that rents or uses the building and organizes the event completely without Church input.</a:t>
            </a:r>
            <a:endParaRPr lang="en-CA" sz="2600" dirty="0"/>
          </a:p>
          <a:p>
            <a:r>
              <a:rPr lang="en-CA" sz="2600" dirty="0"/>
              <a:t>When other groups, e.g. Scouting/Guiding, community groups, musicians, are using Church buildings, care must be taken to define the relationship between the church and the user group.</a:t>
            </a:r>
          </a:p>
          <a:p>
            <a:r>
              <a:rPr lang="en-CA" sz="2600" dirty="0"/>
              <a:t>A written agreement should cover issues such as keys and access to the property, insurance - especially liability and the manner in which the group’s staff or volunteers are screened, etc.</a:t>
            </a:r>
          </a:p>
          <a:p>
            <a:r>
              <a:rPr lang="en-CA" sz="2600" dirty="0"/>
              <a:t>Parishes should obtain proof of insurance from user groups and confirm that they have and follow policies on working with vulnerable people, at least equivalent to our Safe Church policies. </a:t>
            </a:r>
          </a:p>
          <a:p>
            <a:endParaRPr lang="en-CA" dirty="0"/>
          </a:p>
        </p:txBody>
      </p:sp>
    </p:spTree>
    <p:extLst>
      <p:ext uri="{BB962C8B-B14F-4D97-AF65-F5344CB8AC3E}">
        <p14:creationId xmlns:p14="http://schemas.microsoft.com/office/powerpoint/2010/main" val="188641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environments</a:t>
            </a:r>
          </a:p>
        </p:txBody>
      </p:sp>
      <p:sp>
        <p:nvSpPr>
          <p:cNvPr id="3" name="Content Placeholder 2"/>
          <p:cNvSpPr>
            <a:spLocks noGrp="1"/>
          </p:cNvSpPr>
          <p:nvPr>
            <p:ph idx="1"/>
          </p:nvPr>
        </p:nvSpPr>
        <p:spPr>
          <a:xfrm>
            <a:off x="304801" y="2042160"/>
            <a:ext cx="10281920" cy="4622800"/>
          </a:xfrm>
        </p:spPr>
        <p:txBody>
          <a:bodyPr>
            <a:normAutofit fontScale="92500" lnSpcReduction="20000"/>
          </a:bodyPr>
          <a:lstStyle/>
          <a:p>
            <a:r>
              <a:rPr lang="en-CA" i="1" dirty="0"/>
              <a:t>We must not forget that it is also very important to create safe environments - safe places and safe situations especially children and youth. </a:t>
            </a:r>
            <a:endParaRPr lang="en-CA" dirty="0"/>
          </a:p>
          <a:p>
            <a:pPr marL="0" indent="0">
              <a:buNone/>
            </a:pPr>
            <a:r>
              <a:rPr lang="en-CA" i="1" dirty="0"/>
              <a:t>Consider:</a:t>
            </a:r>
            <a:endParaRPr lang="en-CA" dirty="0"/>
          </a:p>
          <a:p>
            <a:pPr lvl="0"/>
            <a:r>
              <a:rPr lang="en-CA" dirty="0"/>
              <a:t>Have we properly assessed risks that affect our vulnerable people?</a:t>
            </a:r>
          </a:p>
          <a:p>
            <a:pPr lvl="0"/>
            <a:r>
              <a:rPr lang="en-CA" dirty="0"/>
              <a:t>Have we adequately screened our volunteers?</a:t>
            </a:r>
          </a:p>
          <a:p>
            <a:pPr lvl="0"/>
            <a:r>
              <a:rPr lang="en-CA" dirty="0"/>
              <a:t>Are two adults arranged to be present during any activity for young children or youth?</a:t>
            </a:r>
          </a:p>
          <a:p>
            <a:pPr lvl="0"/>
            <a:r>
              <a:rPr lang="en-CA" dirty="0"/>
              <a:t>Do gathering rooms and offices have windows and doors that allow an outside person to see in?</a:t>
            </a:r>
          </a:p>
          <a:p>
            <a:pPr lvl="0"/>
            <a:r>
              <a:rPr lang="en-CA" dirty="0"/>
              <a:t>Have arrangements been made so a leader does not meet alone with a child?  </a:t>
            </a:r>
          </a:p>
          <a:p>
            <a:pPr lvl="0"/>
            <a:r>
              <a:rPr lang="en-CA" dirty="0"/>
              <a:t>What arrangements are made for young children needing assistance using the bathroom?</a:t>
            </a:r>
          </a:p>
          <a:p>
            <a:pPr lvl="0"/>
            <a:r>
              <a:rPr lang="en-CA" dirty="0"/>
              <a:t>What arrangements are made for diaper changing?  Is the change table in view of the other nursery workers?</a:t>
            </a:r>
          </a:p>
          <a:p>
            <a:endParaRPr lang="en-CA" dirty="0"/>
          </a:p>
        </p:txBody>
      </p:sp>
    </p:spTree>
    <p:extLst>
      <p:ext uri="{BB962C8B-B14F-4D97-AF65-F5344CB8AC3E}">
        <p14:creationId xmlns:p14="http://schemas.microsoft.com/office/powerpoint/2010/main" val="2786537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situations</a:t>
            </a:r>
          </a:p>
        </p:txBody>
      </p:sp>
      <p:sp>
        <p:nvSpPr>
          <p:cNvPr id="3" name="Content Placeholder 2"/>
          <p:cNvSpPr>
            <a:spLocks noGrp="1"/>
          </p:cNvSpPr>
          <p:nvPr>
            <p:ph idx="1"/>
          </p:nvPr>
        </p:nvSpPr>
        <p:spPr>
          <a:xfrm>
            <a:off x="680321" y="2336872"/>
            <a:ext cx="9613861" cy="4013127"/>
          </a:xfrm>
        </p:spPr>
        <p:txBody>
          <a:bodyPr>
            <a:normAutofit fontScale="92500" lnSpcReduction="10000"/>
          </a:bodyPr>
          <a:lstStyle/>
          <a:p>
            <a:r>
              <a:rPr lang="en-CA" sz="2600" i="1" dirty="0"/>
              <a:t>Safety doesn’t apply just to children; it’s for everyone.  </a:t>
            </a:r>
            <a:endParaRPr lang="en-CA" sz="2600" dirty="0"/>
          </a:p>
          <a:p>
            <a:pPr lvl="0"/>
            <a:r>
              <a:rPr lang="en-CA" sz="2600" dirty="0"/>
              <a:t>Meet in rooms with viewing access.</a:t>
            </a:r>
          </a:p>
          <a:p>
            <a:pPr lvl="0"/>
            <a:r>
              <a:rPr lang="en-CA" sz="2600" dirty="0"/>
              <a:t>Avoid being alone in a car with a minor.</a:t>
            </a:r>
          </a:p>
          <a:p>
            <a:pPr lvl="0"/>
            <a:r>
              <a:rPr lang="en-CA" sz="2600" dirty="0"/>
              <a:t>When visiting a single distressed person, go with another person.  </a:t>
            </a:r>
          </a:p>
          <a:p>
            <a:pPr lvl="0"/>
            <a:r>
              <a:rPr lang="en-CA" sz="2600" dirty="0"/>
              <a:t>In an emergency, and failing all else, church visitors should tell someone else like a secretary or warden, where they are going and how long the visit is expected to take.</a:t>
            </a:r>
          </a:p>
          <a:p>
            <a:pPr lvl="0"/>
            <a:r>
              <a:rPr lang="en-CA" sz="2600" dirty="0"/>
              <a:t>If a compromising situation or crisis occurs report it as soon as possible to a supervisor.</a:t>
            </a:r>
          </a:p>
          <a:p>
            <a:pPr lvl="0"/>
            <a:r>
              <a:rPr lang="en-CA" sz="2600" dirty="0"/>
              <a:t>Consider keeping a record of visits, appointments and meetings.</a:t>
            </a:r>
          </a:p>
          <a:p>
            <a:endParaRPr lang="en-CA" dirty="0"/>
          </a:p>
        </p:txBody>
      </p:sp>
    </p:spTree>
    <p:extLst>
      <p:ext uri="{BB962C8B-B14F-4D97-AF65-F5344CB8AC3E}">
        <p14:creationId xmlns:p14="http://schemas.microsoft.com/office/powerpoint/2010/main" val="2835599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record keeping</a:t>
            </a:r>
          </a:p>
        </p:txBody>
      </p:sp>
      <p:sp>
        <p:nvSpPr>
          <p:cNvPr id="3" name="Content Placeholder 2"/>
          <p:cNvSpPr>
            <a:spLocks noGrp="1"/>
          </p:cNvSpPr>
          <p:nvPr>
            <p:ph idx="1"/>
          </p:nvPr>
        </p:nvSpPr>
        <p:spPr/>
        <p:txBody>
          <a:bodyPr/>
          <a:lstStyle/>
          <a:p>
            <a:r>
              <a:rPr lang="en-CA" i="1" dirty="0"/>
              <a:t>The acquisition, storage and protection of personal information are key to the Safe Church process.</a:t>
            </a:r>
            <a:endParaRPr lang="en-CA" dirty="0"/>
          </a:p>
          <a:p>
            <a:endParaRPr lang="en-CA" dirty="0"/>
          </a:p>
          <a:p>
            <a:r>
              <a:rPr lang="en-CA" dirty="0"/>
              <a:t>Applications, resumes, interview notes, reference checks and records of current police checks should be filed in a locked cabinet or office on-site.</a:t>
            </a:r>
          </a:p>
          <a:p>
            <a:pPr marL="0" indent="0">
              <a:buNone/>
            </a:pPr>
            <a:r>
              <a:rPr lang="en-CA" dirty="0"/>
              <a:t> </a:t>
            </a:r>
          </a:p>
          <a:p>
            <a:r>
              <a:rPr lang="en-CA" dirty="0"/>
              <a:t>Money from any service or activity must be counted onsite by two or more unrelated persons.</a:t>
            </a:r>
          </a:p>
          <a:p>
            <a:endParaRPr lang="en-CA" dirty="0"/>
          </a:p>
        </p:txBody>
      </p:sp>
    </p:spTree>
    <p:extLst>
      <p:ext uri="{BB962C8B-B14F-4D97-AF65-F5344CB8AC3E}">
        <p14:creationId xmlns:p14="http://schemas.microsoft.com/office/powerpoint/2010/main" val="56062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Safe communication</a:t>
            </a:r>
          </a:p>
        </p:txBody>
      </p:sp>
      <p:sp>
        <p:nvSpPr>
          <p:cNvPr id="3" name="Content Placeholder 2"/>
          <p:cNvSpPr>
            <a:spLocks noGrp="1"/>
          </p:cNvSpPr>
          <p:nvPr>
            <p:ph idx="1"/>
          </p:nvPr>
        </p:nvSpPr>
        <p:spPr/>
        <p:txBody>
          <a:bodyPr/>
          <a:lstStyle/>
          <a:p>
            <a:pPr marL="0" indent="0">
              <a:buNone/>
            </a:pPr>
            <a:r>
              <a:rPr lang="en-CA" i="1" dirty="0"/>
              <a:t>Interactions in the virtual world must be as transparent as they would be in the physical world</a:t>
            </a:r>
            <a:r>
              <a:rPr lang="en-CA" b="1" dirty="0"/>
              <a:t>. </a:t>
            </a:r>
            <a:endParaRPr lang="en-CA" dirty="0"/>
          </a:p>
          <a:p>
            <a:pPr lvl="0"/>
            <a:r>
              <a:rPr lang="en-CA" dirty="0"/>
              <a:t>Be honest about who you are.</a:t>
            </a:r>
          </a:p>
          <a:p>
            <a:pPr lvl="0"/>
            <a:r>
              <a:rPr lang="en-CA" dirty="0"/>
              <a:t>Clarify that your opinions are your own.</a:t>
            </a:r>
          </a:p>
          <a:p>
            <a:pPr lvl="0"/>
            <a:r>
              <a:rPr lang="en-CA" dirty="0"/>
              <a:t>Communicate with respect and humility.</a:t>
            </a:r>
          </a:p>
          <a:p>
            <a:pPr lvl="0"/>
            <a:r>
              <a:rPr lang="en-CA" dirty="0"/>
              <a:t>Share only public information.</a:t>
            </a:r>
          </a:p>
          <a:p>
            <a:pPr lvl="0"/>
            <a:r>
              <a:rPr lang="en-CA" dirty="0"/>
              <a:t>Be aware that what you say in a post is permanent.</a:t>
            </a:r>
          </a:p>
          <a:p>
            <a:endParaRPr lang="en-CA" dirty="0"/>
          </a:p>
        </p:txBody>
      </p:sp>
    </p:spTree>
    <p:extLst>
      <p:ext uri="{BB962C8B-B14F-4D97-AF65-F5344CB8AC3E}">
        <p14:creationId xmlns:p14="http://schemas.microsoft.com/office/powerpoint/2010/main" val="173900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Contact</a:t>
            </a:r>
          </a:p>
        </p:txBody>
      </p:sp>
      <p:sp>
        <p:nvSpPr>
          <p:cNvPr id="3" name="Content Placeholder 2"/>
          <p:cNvSpPr>
            <a:spLocks noGrp="1"/>
          </p:cNvSpPr>
          <p:nvPr>
            <p:ph idx="1"/>
          </p:nvPr>
        </p:nvSpPr>
        <p:spPr/>
        <p:txBody>
          <a:bodyPr>
            <a:normAutofit fontScale="92500" lnSpcReduction="10000"/>
          </a:bodyPr>
          <a:lstStyle/>
          <a:p>
            <a:r>
              <a:rPr lang="en-CA" i="1" dirty="0"/>
              <a:t>For a complete copy of the Safe Church Policy </a:t>
            </a:r>
            <a:r>
              <a:rPr lang="en-CA" dirty="0"/>
              <a:t>go to </a:t>
            </a:r>
            <a:r>
              <a:rPr lang="en-CA" u="sng" dirty="0">
                <a:hlinkClick r:id="rId2"/>
              </a:rPr>
              <a:t>www.diohuron.org</a:t>
            </a:r>
            <a:r>
              <a:rPr lang="en-CA" u="sng" dirty="0"/>
              <a:t>/safechurch/</a:t>
            </a:r>
            <a:endParaRPr lang="en-CA" dirty="0"/>
          </a:p>
          <a:p>
            <a:pPr marL="0" indent="0">
              <a:buNone/>
            </a:pPr>
            <a:r>
              <a:rPr lang="en-CA" b="1" dirty="0"/>
              <a:t>Safe Church Contact:</a:t>
            </a:r>
            <a:endParaRPr lang="en-CA" dirty="0"/>
          </a:p>
          <a:p>
            <a:pPr marL="0" indent="0">
              <a:buNone/>
            </a:pPr>
            <a:r>
              <a:rPr lang="en-CA" dirty="0"/>
              <a:t>	Weekdays 519-434-6893</a:t>
            </a:r>
          </a:p>
          <a:p>
            <a:pPr marL="0" indent="0">
              <a:buNone/>
            </a:pPr>
            <a:r>
              <a:rPr lang="en-CA" dirty="0"/>
              <a:t>	or 1-800-919-1115 ext. 226 or 230</a:t>
            </a:r>
          </a:p>
          <a:p>
            <a:pPr marL="0" indent="0">
              <a:buNone/>
            </a:pPr>
            <a:r>
              <a:rPr lang="en-CA" dirty="0"/>
              <a:t> </a:t>
            </a:r>
          </a:p>
          <a:p>
            <a:pPr marL="0" indent="0">
              <a:buNone/>
            </a:pPr>
            <a:r>
              <a:rPr lang="en-CA" b="1" dirty="0"/>
              <a:t>Abuse Reporting:</a:t>
            </a:r>
            <a:endParaRPr lang="en-CA" dirty="0"/>
          </a:p>
          <a:p>
            <a:pPr marL="0" indent="0">
              <a:buNone/>
            </a:pPr>
            <a:r>
              <a:rPr lang="en-CA" dirty="0"/>
              <a:t>	Weekends &amp; Evenings 519-671-4504 or 519-317-8268</a:t>
            </a:r>
          </a:p>
          <a:p>
            <a:pPr marL="0" indent="0">
              <a:buNone/>
            </a:pPr>
            <a:r>
              <a:rPr lang="en-CA" dirty="0"/>
              <a:t>	Email: sacredtrusthuron@gmail.com</a:t>
            </a:r>
          </a:p>
          <a:p>
            <a:endParaRPr lang="en-CA" dirty="0"/>
          </a:p>
        </p:txBody>
      </p:sp>
    </p:spTree>
    <p:extLst>
      <p:ext uri="{BB962C8B-B14F-4D97-AF65-F5344CB8AC3E}">
        <p14:creationId xmlns:p14="http://schemas.microsoft.com/office/powerpoint/2010/main" val="2563741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CA" dirty="0"/>
            </a:br>
            <a:r>
              <a:rPr lang="en-CA" dirty="0"/>
              <a:t>Responsibilities of Treasurer	</a:t>
            </a:r>
            <a:br>
              <a:rPr lang="en-CA" dirty="0"/>
            </a:br>
            <a:r>
              <a:rPr lang="en-CA" dirty="0"/>
              <a:t>(</a:t>
            </a:r>
            <a:r>
              <a:rPr lang="en-CA" sz="2000" dirty="0"/>
              <a:t>Canon 18/Guidelines 14-2) </a:t>
            </a:r>
            <a:br>
              <a:rPr lang="en-CA" dirty="0"/>
            </a:br>
            <a:endParaRPr lang="en-CA" dirty="0"/>
          </a:p>
        </p:txBody>
      </p:sp>
      <p:sp>
        <p:nvSpPr>
          <p:cNvPr id="3" name="Content Placeholder 2"/>
          <p:cNvSpPr>
            <a:spLocks noGrp="1"/>
          </p:cNvSpPr>
          <p:nvPr>
            <p:ph idx="1"/>
          </p:nvPr>
        </p:nvSpPr>
        <p:spPr>
          <a:xfrm>
            <a:off x="680321" y="2149813"/>
            <a:ext cx="10107653" cy="3786376"/>
          </a:xfrm>
        </p:spPr>
        <p:txBody>
          <a:bodyPr>
            <a:normAutofit lnSpcReduction="10000"/>
          </a:bodyPr>
          <a:lstStyle/>
          <a:p>
            <a:pPr lvl="0"/>
            <a:endParaRPr lang="en-CA" dirty="0"/>
          </a:p>
          <a:p>
            <a:pPr lvl="0"/>
            <a:r>
              <a:rPr lang="en-CA" dirty="0"/>
              <a:t>Functions under direction and responsibility of the Wardens</a:t>
            </a:r>
          </a:p>
          <a:p>
            <a:pPr marL="0" indent="0">
              <a:buNone/>
            </a:pPr>
            <a:r>
              <a:rPr lang="en-CA" dirty="0"/>
              <a:t> </a:t>
            </a:r>
          </a:p>
          <a:p>
            <a:pPr lvl="0"/>
            <a:r>
              <a:rPr lang="en-CA" dirty="0"/>
              <a:t>Keep accurate and timely records of all church finances – including deposits and disbursement of funds –</a:t>
            </a:r>
          </a:p>
          <a:p>
            <a:pPr marL="3200400" lvl="7" indent="0">
              <a:buNone/>
            </a:pPr>
            <a:r>
              <a:rPr lang="en-CA" sz="2400" dirty="0"/>
              <a:t>CRA  requires min. 6 year retention of records</a:t>
            </a:r>
          </a:p>
          <a:p>
            <a:pPr marL="3200400" lvl="7" indent="0">
              <a:buNone/>
            </a:pPr>
            <a:r>
              <a:rPr lang="en-CA" sz="2400" dirty="0"/>
              <a:t>Duplicate tax receipts for 2 years</a:t>
            </a:r>
          </a:p>
          <a:p>
            <a:endParaRPr lang="en-CA" sz="1200" dirty="0"/>
          </a:p>
          <a:p>
            <a:pPr lvl="0"/>
            <a:r>
              <a:rPr lang="en-CA" dirty="0"/>
              <a:t>Ensures the proper deposit of the offering after it is counted by the </a:t>
            </a:r>
            <a:r>
              <a:rPr lang="en-CA" dirty="0" err="1"/>
              <a:t>Sidespeople</a:t>
            </a:r>
            <a:r>
              <a:rPr lang="en-CA" dirty="0"/>
              <a:t> or Counters</a:t>
            </a:r>
          </a:p>
          <a:p>
            <a:endParaRPr lang="en-CA" dirty="0"/>
          </a:p>
        </p:txBody>
      </p:sp>
    </p:spTree>
    <p:extLst>
      <p:ext uri="{BB962C8B-B14F-4D97-AF65-F5344CB8AC3E}">
        <p14:creationId xmlns:p14="http://schemas.microsoft.com/office/powerpoint/2010/main" val="2538165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310" y="345058"/>
            <a:ext cx="10187796" cy="4154984"/>
          </a:xfrm>
          <a:prstGeom prst="rect">
            <a:avLst/>
          </a:prstGeom>
          <a:noFill/>
        </p:spPr>
        <p:txBody>
          <a:bodyPr wrap="square" rtlCol="0">
            <a:spAutoFit/>
          </a:bodyPr>
          <a:lstStyle/>
          <a:p>
            <a:pPr marL="342900" lvl="0" indent="-342900">
              <a:buFont typeface="Arial" panose="020B0604020202020204" pitchFamily="34" charset="0"/>
              <a:buChar char="•"/>
            </a:pPr>
            <a:r>
              <a:rPr lang="en-CA" sz="2400" dirty="0"/>
              <a:t>Assist in preparation of annual budget</a:t>
            </a:r>
          </a:p>
          <a:p>
            <a:pPr marL="342900" lvl="0" indent="-342900">
              <a:buFont typeface="Arial" panose="020B0604020202020204" pitchFamily="34" charset="0"/>
              <a:buChar char="•"/>
            </a:pPr>
            <a:endParaRPr lang="en-CA" sz="2400" dirty="0"/>
          </a:p>
          <a:p>
            <a:r>
              <a:rPr lang="en-CA" sz="2400" dirty="0"/>
              <a:t> </a:t>
            </a:r>
          </a:p>
          <a:p>
            <a:pPr marL="342900" lvl="0" indent="-342900">
              <a:buFont typeface="Arial" panose="020B0604020202020204" pitchFamily="34" charset="0"/>
              <a:buChar char="•"/>
            </a:pPr>
            <a:r>
              <a:rPr lang="en-CA" sz="2400" dirty="0"/>
              <a:t>Assist in preparation and submission of annual returns required by the Diocese</a:t>
            </a:r>
          </a:p>
          <a:p>
            <a:r>
              <a:rPr lang="en-CA" sz="2400" dirty="0"/>
              <a:t> </a:t>
            </a:r>
          </a:p>
          <a:p>
            <a:endParaRPr lang="en-CA" sz="2400" dirty="0"/>
          </a:p>
          <a:p>
            <a:pPr marL="342900" lvl="0" indent="-342900">
              <a:buFont typeface="Arial" panose="020B0604020202020204" pitchFamily="34" charset="0"/>
              <a:buChar char="•"/>
            </a:pPr>
            <a:r>
              <a:rPr lang="en-CA" sz="2400" dirty="0"/>
              <a:t>Assist in preparation and submission of CRA return</a:t>
            </a:r>
          </a:p>
          <a:p>
            <a:pPr marL="342900" lvl="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Prepare semi-annual HST return for congregation</a:t>
            </a:r>
          </a:p>
          <a:p>
            <a:pPr lvl="1"/>
            <a:endParaRPr lang="en-CA" sz="2400" dirty="0"/>
          </a:p>
        </p:txBody>
      </p:sp>
    </p:spTree>
    <p:extLst>
      <p:ext uri="{BB962C8B-B14F-4D97-AF65-F5344CB8AC3E}">
        <p14:creationId xmlns:p14="http://schemas.microsoft.com/office/powerpoint/2010/main" val="1232432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954396"/>
            <a:ext cx="9613861" cy="1080938"/>
          </a:xfrm>
        </p:spPr>
        <p:txBody>
          <a:bodyPr/>
          <a:lstStyle/>
          <a:p>
            <a:r>
              <a:rPr lang="en-CA" dirty="0"/>
              <a:t>Safeguarding of Church Assets</a:t>
            </a:r>
            <a:br>
              <a:rPr lang="en-CA" dirty="0"/>
            </a:br>
            <a:endParaRPr lang="en-CA" dirty="0"/>
          </a:p>
        </p:txBody>
      </p:sp>
      <p:sp>
        <p:nvSpPr>
          <p:cNvPr id="3" name="Content Placeholder 2"/>
          <p:cNvSpPr>
            <a:spLocks noGrp="1"/>
          </p:cNvSpPr>
          <p:nvPr>
            <p:ph idx="1"/>
          </p:nvPr>
        </p:nvSpPr>
        <p:spPr/>
        <p:txBody>
          <a:bodyPr/>
          <a:lstStyle/>
          <a:p>
            <a:pPr marL="0" indent="0">
              <a:buNone/>
            </a:pPr>
            <a:r>
              <a:rPr lang="en-CA" sz="2800" dirty="0"/>
              <a:t>Key Principles</a:t>
            </a:r>
          </a:p>
          <a:p>
            <a:pPr marL="0" indent="0">
              <a:buNone/>
            </a:pPr>
            <a:r>
              <a:rPr lang="en-CA" dirty="0"/>
              <a:t> </a:t>
            </a:r>
          </a:p>
          <a:p>
            <a:pPr lvl="0"/>
            <a:r>
              <a:rPr lang="en-CA" dirty="0"/>
              <a:t>Canon 18:  Wardens are the Corporation and Officers. </a:t>
            </a:r>
          </a:p>
          <a:p>
            <a:pPr lvl="1"/>
            <a:r>
              <a:rPr lang="en-CA" sz="2200" dirty="0"/>
              <a:t>Act in consultation with the Incumbent</a:t>
            </a:r>
          </a:p>
          <a:p>
            <a:pPr lvl="1"/>
            <a:r>
              <a:rPr lang="en-CA" dirty="0"/>
              <a:t>Canon 35 requires Wardens to ensure all property is covered by adequate insurance against damage, loss and liability.</a:t>
            </a:r>
          </a:p>
          <a:p>
            <a:pPr lvl="1"/>
            <a:r>
              <a:rPr lang="en-CA" sz="2200" dirty="0"/>
              <a:t>Buildings shall be insured for replacement cost unless Diocesan Council approves otherwise</a:t>
            </a:r>
          </a:p>
        </p:txBody>
      </p:sp>
    </p:spTree>
    <p:extLst>
      <p:ext uri="{BB962C8B-B14F-4D97-AF65-F5344CB8AC3E}">
        <p14:creationId xmlns:p14="http://schemas.microsoft.com/office/powerpoint/2010/main" val="39005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616" y="891032"/>
            <a:ext cx="9994392" cy="4308872"/>
          </a:xfrm>
          <a:prstGeom prst="rect">
            <a:avLst/>
          </a:prstGeom>
          <a:noFill/>
        </p:spPr>
        <p:txBody>
          <a:bodyPr wrap="square" rtlCol="0">
            <a:spAutoFit/>
          </a:bodyPr>
          <a:lstStyle/>
          <a:p>
            <a:pPr marL="457200" indent="-457200">
              <a:buFont typeface="Arial" panose="020B0604020202020204" pitchFamily="34" charset="0"/>
              <a:buChar char="•"/>
            </a:pPr>
            <a:r>
              <a:rPr lang="en-CA" sz="2800" u="sng" dirty="0"/>
              <a:t>Key Performance Actions:</a:t>
            </a:r>
            <a:endParaRPr lang="en-CA" sz="2800" dirty="0"/>
          </a:p>
          <a:p>
            <a:r>
              <a:rPr lang="en-CA" dirty="0"/>
              <a:t> </a:t>
            </a:r>
          </a:p>
          <a:p>
            <a:r>
              <a:rPr lang="en-CA" dirty="0"/>
              <a:t> </a:t>
            </a:r>
          </a:p>
          <a:p>
            <a:pPr marL="342900" lvl="0" indent="-342900">
              <a:buFont typeface="Arial" panose="020B0604020202020204" pitchFamily="34" charset="0"/>
              <a:buChar char="•"/>
            </a:pPr>
            <a:r>
              <a:rPr lang="en-CA" sz="2400" dirty="0"/>
              <a:t>Check volunteer/staff handling funds </a:t>
            </a:r>
          </a:p>
          <a:p>
            <a:pPr marL="342900" lvl="0" indent="-342900">
              <a:buFont typeface="Arial" panose="020B0604020202020204" pitchFamily="34" charset="0"/>
              <a:buChar char="•"/>
            </a:pPr>
            <a:r>
              <a:rPr lang="en-CA" sz="2400" dirty="0"/>
              <a:t>Create policies, processes and controls to prevent fraud </a:t>
            </a:r>
          </a:p>
          <a:p>
            <a:pPr marL="342900" lvl="0" indent="-342900">
              <a:buFont typeface="Arial" panose="020B0604020202020204" pitchFamily="34" charset="0"/>
              <a:buChar char="•"/>
            </a:pPr>
            <a:r>
              <a:rPr lang="en-CA" sz="2400" dirty="0"/>
              <a:t>Minimize # people with access to funds and finances </a:t>
            </a:r>
          </a:p>
          <a:p>
            <a:pPr marL="342900" lvl="0" indent="-342900">
              <a:buFont typeface="Arial" panose="020B0604020202020204" pitchFamily="34" charset="0"/>
              <a:buChar char="•"/>
            </a:pPr>
            <a:r>
              <a:rPr lang="en-CA" sz="2400" dirty="0"/>
              <a:t>Count offering on premises </a:t>
            </a:r>
          </a:p>
          <a:p>
            <a:pPr marL="342900" lvl="0" indent="-342900">
              <a:buFont typeface="Arial" panose="020B0604020202020204" pitchFamily="34" charset="0"/>
              <a:buChar char="•"/>
            </a:pPr>
            <a:r>
              <a:rPr lang="en-CA" sz="2400" dirty="0"/>
              <a:t>“2 Person Deep Rule” – counting &amp; depositing, cheque signing</a:t>
            </a:r>
          </a:p>
          <a:p>
            <a:pPr marL="342900" lvl="0" indent="-342900">
              <a:buFont typeface="Arial" panose="020B0604020202020204" pitchFamily="34" charset="0"/>
              <a:buChar char="•"/>
            </a:pPr>
            <a:r>
              <a:rPr lang="en-CA" sz="2400" dirty="0"/>
              <a:t>Fund policy – deposit no later than next day, encourage EFT</a:t>
            </a:r>
          </a:p>
          <a:p>
            <a:pPr marL="342900" indent="-342900">
              <a:buFont typeface="Arial" panose="020B0604020202020204" pitchFamily="34" charset="0"/>
              <a:buChar char="•"/>
            </a:pPr>
            <a:r>
              <a:rPr lang="en-CA" sz="2400" dirty="0"/>
              <a:t> Audit – timely, for both the count and deposit</a:t>
            </a:r>
          </a:p>
          <a:p>
            <a:pPr marL="342900" indent="-342900">
              <a:buFont typeface="Arial" panose="020B0604020202020204" pitchFamily="34" charset="0"/>
              <a:buChar char="•"/>
            </a:pPr>
            <a:r>
              <a:rPr lang="en-CA" sz="2400" dirty="0"/>
              <a:t> Keep assets and records safely</a:t>
            </a: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0225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3E6C06-D3CA-9CA3-C525-22E65CE8C137}"/>
              </a:ext>
            </a:extLst>
          </p:cNvPr>
          <p:cNvSpPr txBox="1"/>
          <p:nvPr/>
        </p:nvSpPr>
        <p:spPr>
          <a:xfrm>
            <a:off x="541421" y="300790"/>
            <a:ext cx="10804358" cy="5693866"/>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9:45am Zoom room opens</a:t>
            </a:r>
          </a:p>
          <a:p>
            <a:r>
              <a:rPr lang="en-US" sz="2800" dirty="0">
                <a:latin typeface="Open Sans" panose="020B0606030504020204" pitchFamily="34" charset="0"/>
                <a:ea typeface="Open Sans" panose="020B0606030504020204" pitchFamily="34" charset="0"/>
                <a:cs typeface="Open Sans" panose="020B0606030504020204" pitchFamily="34" charset="0"/>
              </a:rPr>
              <a:t>10am </a:t>
            </a:r>
            <a:r>
              <a:rPr lang="en-US" sz="2800" dirty="0" err="1">
                <a:latin typeface="Open Sans" panose="020B0606030504020204" pitchFamily="34" charset="0"/>
                <a:ea typeface="Open Sans" panose="020B0606030504020204" pitchFamily="34" charset="0"/>
                <a:cs typeface="Open Sans" panose="020B0606030504020204" pitchFamily="34" charset="0"/>
              </a:rPr>
              <a:t>Welcome,Opening</a:t>
            </a:r>
            <a:r>
              <a:rPr lang="en-US" sz="2800" dirty="0">
                <a:latin typeface="Open Sans" panose="020B0606030504020204" pitchFamily="34" charset="0"/>
                <a:ea typeface="Open Sans" panose="020B0606030504020204" pitchFamily="34" charset="0"/>
                <a:cs typeface="Open Sans" panose="020B0606030504020204" pitchFamily="34" charset="0"/>
              </a:rPr>
              <a:t> Prayers</a:t>
            </a:r>
          </a:p>
          <a:p>
            <a:r>
              <a:rPr lang="en-US" sz="2800" dirty="0">
                <a:latin typeface="Open Sans" panose="020B0606030504020204" pitchFamily="34" charset="0"/>
                <a:ea typeface="Open Sans" panose="020B0606030504020204" pitchFamily="34" charset="0"/>
                <a:cs typeface="Open Sans" panose="020B0606030504020204" pitchFamily="34" charset="0"/>
              </a:rPr>
              <a:t>10:10 am Teamwork/Responsibilities of Clergy/Wardens (Tanya)</a:t>
            </a:r>
          </a:p>
          <a:p>
            <a:r>
              <a:rPr lang="en-US" sz="2800" dirty="0">
                <a:latin typeface="Open Sans" panose="020B0606030504020204" pitchFamily="34" charset="0"/>
                <a:ea typeface="Open Sans" panose="020B0606030504020204" pitchFamily="34" charset="0"/>
                <a:cs typeface="Open Sans" panose="020B0606030504020204" pitchFamily="34" charset="0"/>
              </a:rPr>
              <a:t>10:40am Safe Church (Jen)</a:t>
            </a:r>
          </a:p>
          <a:p>
            <a:r>
              <a:rPr lang="en-US" sz="2800" dirty="0">
                <a:latin typeface="Open Sans" panose="020B0606030504020204" pitchFamily="34" charset="0"/>
                <a:ea typeface="Open Sans" panose="020B0606030504020204" pitchFamily="34" charset="0"/>
                <a:cs typeface="Open Sans" panose="020B0606030504020204" pitchFamily="34" charset="0"/>
              </a:rPr>
              <a:t>11:10am  Responsibility of Treasurers (Mark)</a:t>
            </a:r>
          </a:p>
          <a:p>
            <a:r>
              <a:rPr lang="en-US" sz="2800" dirty="0">
                <a:latin typeface="Open Sans" panose="020B0606030504020204" pitchFamily="34" charset="0"/>
                <a:ea typeface="Open Sans" panose="020B0606030504020204" pitchFamily="34" charset="0"/>
                <a:cs typeface="Open Sans" panose="020B0606030504020204" pitchFamily="34" charset="0"/>
              </a:rPr>
              <a:t>11:40am Questions?</a:t>
            </a:r>
          </a:p>
          <a:p>
            <a:r>
              <a:rPr lang="en-US" sz="2800" dirty="0">
                <a:latin typeface="Open Sans" panose="020B0606030504020204" pitchFamily="34" charset="0"/>
                <a:ea typeface="Open Sans" panose="020B0606030504020204" pitchFamily="34" charset="0"/>
                <a:cs typeface="Open Sans" panose="020B0606030504020204" pitchFamily="34" charset="0"/>
              </a:rPr>
              <a:t>11:50am Lunch</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12: 30pm  Breakout session 1</a:t>
            </a:r>
          </a:p>
          <a:p>
            <a:r>
              <a:rPr lang="en-US" sz="2800" dirty="0">
                <a:latin typeface="Open Sans" panose="020B0606030504020204" pitchFamily="34" charset="0"/>
                <a:ea typeface="Open Sans" panose="020B0606030504020204" pitchFamily="34" charset="0"/>
                <a:cs typeface="Open Sans" panose="020B0606030504020204" pitchFamily="34" charset="0"/>
              </a:rPr>
              <a:t>1:15pm Break</a:t>
            </a:r>
          </a:p>
          <a:p>
            <a:r>
              <a:rPr lang="en-US" sz="2800" dirty="0">
                <a:latin typeface="Open Sans" panose="020B0606030504020204" pitchFamily="34" charset="0"/>
                <a:ea typeface="Open Sans" panose="020B0606030504020204" pitchFamily="34" charset="0"/>
                <a:cs typeface="Open Sans" panose="020B0606030504020204" pitchFamily="34" charset="0"/>
              </a:rPr>
              <a:t>1:30pm Breakout session 2</a:t>
            </a:r>
          </a:p>
          <a:p>
            <a:r>
              <a:rPr lang="en-US" sz="2800" dirty="0">
                <a:latin typeface="Open Sans" panose="020B0606030504020204" pitchFamily="34" charset="0"/>
                <a:ea typeface="Open Sans" panose="020B0606030504020204" pitchFamily="34" charset="0"/>
                <a:cs typeface="Open Sans" panose="020B0606030504020204" pitchFamily="34" charset="0"/>
              </a:rPr>
              <a:t>2:15pm Final Questions, Wrap UP</a:t>
            </a:r>
          </a:p>
          <a:p>
            <a:r>
              <a:rPr lang="en-US" sz="2800" dirty="0">
                <a:latin typeface="Open Sans" panose="020B0606030504020204" pitchFamily="34" charset="0"/>
                <a:ea typeface="Open Sans" panose="020B0606030504020204" pitchFamily="34" charset="0"/>
                <a:cs typeface="Open Sans" panose="020B0606030504020204" pitchFamily="34" charset="0"/>
              </a:rPr>
              <a:t>2:30pm Adjourn </a:t>
            </a:r>
          </a:p>
        </p:txBody>
      </p:sp>
    </p:spTree>
    <p:extLst>
      <p:ext uri="{BB962C8B-B14F-4D97-AF65-F5344CB8AC3E}">
        <p14:creationId xmlns:p14="http://schemas.microsoft.com/office/powerpoint/2010/main" val="280213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320" y="956428"/>
            <a:ext cx="9613861" cy="1080938"/>
          </a:xfrm>
        </p:spPr>
        <p:txBody>
          <a:bodyPr/>
          <a:lstStyle/>
          <a:p>
            <a:r>
              <a:rPr lang="en-CA" dirty="0"/>
              <a:t>Investment of Parish Assets</a:t>
            </a:r>
            <a:br>
              <a:rPr lang="en-CA" dirty="0"/>
            </a:br>
            <a:endParaRPr lang="en-CA" dirty="0"/>
          </a:p>
        </p:txBody>
      </p:sp>
      <p:sp>
        <p:nvSpPr>
          <p:cNvPr id="5" name="Content Placeholder 4"/>
          <p:cNvSpPr>
            <a:spLocks noGrp="1"/>
          </p:cNvSpPr>
          <p:nvPr>
            <p:ph idx="1"/>
          </p:nvPr>
        </p:nvSpPr>
        <p:spPr/>
        <p:txBody>
          <a:bodyPr>
            <a:normAutofit/>
          </a:bodyPr>
          <a:lstStyle/>
          <a:p>
            <a:r>
              <a:rPr lang="en-CA" sz="3000" dirty="0"/>
              <a:t>Key Principles</a:t>
            </a:r>
          </a:p>
          <a:p>
            <a:endParaRPr lang="en-CA" dirty="0"/>
          </a:p>
          <a:p>
            <a:pPr lvl="0"/>
            <a:r>
              <a:rPr lang="en-CA" sz="2600" dirty="0"/>
              <a:t>Congregations encouraged to invest with Diocesan portfolio</a:t>
            </a:r>
          </a:p>
          <a:p>
            <a:pPr lvl="0"/>
            <a:r>
              <a:rPr lang="en-CA" sz="2600" dirty="0"/>
              <a:t>Diocesan Investment Portfolio professionally managed and administered by Investment Sub-committee and Administration and Finance Committee</a:t>
            </a:r>
          </a:p>
          <a:p>
            <a:r>
              <a:rPr lang="en-CA" sz="2600" dirty="0"/>
              <a:t>Investment Committee quarterly reviews performance and annually recommended payout</a:t>
            </a:r>
          </a:p>
          <a:p>
            <a:endParaRPr lang="en-CA" dirty="0"/>
          </a:p>
        </p:txBody>
      </p:sp>
    </p:spTree>
    <p:extLst>
      <p:ext uri="{BB962C8B-B14F-4D97-AF65-F5344CB8AC3E}">
        <p14:creationId xmlns:p14="http://schemas.microsoft.com/office/powerpoint/2010/main" val="226579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66240"/>
            <a:ext cx="9712960" cy="3477875"/>
          </a:xfrm>
          <a:prstGeom prst="rect">
            <a:avLst/>
          </a:prstGeom>
          <a:noFill/>
        </p:spPr>
        <p:txBody>
          <a:bodyPr wrap="square" rtlCol="0">
            <a:spAutoFit/>
          </a:bodyPr>
          <a:lstStyle/>
          <a:p>
            <a:pPr marL="342900" indent="-342900">
              <a:buFont typeface="Arial" panose="020B0604020202020204" pitchFamily="34" charset="0"/>
              <a:buChar char="•"/>
            </a:pPr>
            <a:r>
              <a:rPr lang="en-CA" sz="2400" dirty="0"/>
              <a:t>Provides long-term consistent, unbiased investment practice</a:t>
            </a:r>
          </a:p>
          <a:p>
            <a:endParaRPr lang="en-CA" sz="2400" dirty="0"/>
          </a:p>
          <a:p>
            <a:pPr marL="342900" indent="-342900">
              <a:buFont typeface="Arial" panose="020B0604020202020204" pitchFamily="34" charset="0"/>
              <a:buChar char="•"/>
            </a:pPr>
            <a:r>
              <a:rPr lang="en-CA" sz="2400" dirty="0"/>
              <a:t>Consistent payouts for planning with lower management fees</a:t>
            </a:r>
          </a:p>
          <a:p>
            <a:endParaRPr lang="en-CA" sz="2400" dirty="0"/>
          </a:p>
          <a:p>
            <a:pPr marL="342900" indent="-342900">
              <a:buFont typeface="Arial" panose="020B0604020202020204" pitchFamily="34" charset="0"/>
              <a:buChar char="•"/>
            </a:pPr>
            <a:r>
              <a:rPr lang="en-CA" sz="2400" dirty="0"/>
              <a:t>Diocese provides accounting of trust activity and safe trust record-keeping</a:t>
            </a:r>
          </a:p>
          <a:p>
            <a:endParaRPr lang="en-CA" sz="2400" dirty="0"/>
          </a:p>
          <a:p>
            <a:pPr marL="457200" indent="-457200">
              <a:buFont typeface="Arial" panose="020B0604020202020204" pitchFamily="34" charset="0"/>
              <a:buChar char="•"/>
            </a:pPr>
            <a:r>
              <a:rPr lang="en-CA" sz="2800" dirty="0"/>
              <a:t>Payout for 2023 is 4.5%, </a:t>
            </a:r>
            <a:r>
              <a:rPr lang="en-CA" sz="2400" dirty="0"/>
              <a:t>based on current, growing unit market value rate</a:t>
            </a:r>
          </a:p>
        </p:txBody>
      </p:sp>
    </p:spTree>
    <p:extLst>
      <p:ext uri="{BB962C8B-B14F-4D97-AF65-F5344CB8AC3E}">
        <p14:creationId xmlns:p14="http://schemas.microsoft.com/office/powerpoint/2010/main" val="1284696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Property Management</a:t>
            </a:r>
          </a:p>
        </p:txBody>
      </p:sp>
      <p:sp>
        <p:nvSpPr>
          <p:cNvPr id="3" name="Content Placeholder 2"/>
          <p:cNvSpPr>
            <a:spLocks noGrp="1"/>
          </p:cNvSpPr>
          <p:nvPr>
            <p:ph idx="1"/>
          </p:nvPr>
        </p:nvSpPr>
        <p:spPr>
          <a:xfrm>
            <a:off x="680321" y="2336873"/>
            <a:ext cx="9708819" cy="3986106"/>
          </a:xfrm>
        </p:spPr>
        <p:txBody>
          <a:bodyPr>
            <a:normAutofit lnSpcReduction="10000"/>
          </a:bodyPr>
          <a:lstStyle/>
          <a:p>
            <a:pPr lvl="0"/>
            <a:r>
              <a:rPr lang="en-CA" dirty="0"/>
              <a:t>Wardens to manage (Canon 18) church yard/cemetery, building &amp; rectory, if owned</a:t>
            </a:r>
          </a:p>
          <a:p>
            <a:pPr lvl="0"/>
            <a:r>
              <a:rPr lang="en-CA" dirty="0"/>
              <a:t>Diocesan Guidelines detail the church’s responsibilities for Rectory (&amp; Canon 13), including annual inspection of premises </a:t>
            </a:r>
          </a:p>
          <a:p>
            <a:pPr lvl="0"/>
            <a:r>
              <a:rPr lang="en-CA" dirty="0"/>
              <a:t>Churches must manage their property line </a:t>
            </a:r>
          </a:p>
          <a:p>
            <a:pPr lvl="0"/>
            <a:r>
              <a:rPr lang="en-CA" dirty="0"/>
              <a:t>Establish a committee and chair to allocate work of caring for building and property</a:t>
            </a:r>
          </a:p>
          <a:p>
            <a:pPr lvl="0"/>
            <a:r>
              <a:rPr lang="en-CA" dirty="0"/>
              <a:t>Land &amp; Prop. </a:t>
            </a:r>
            <a:r>
              <a:rPr lang="en-CA" dirty="0" err="1"/>
              <a:t>Cmte</a:t>
            </a:r>
            <a:r>
              <a:rPr lang="en-CA" dirty="0"/>
              <a:t>. has created Parish Building Guidelines to assist</a:t>
            </a:r>
          </a:p>
          <a:p>
            <a:r>
              <a:rPr lang="en-CA" dirty="0"/>
              <a:t>Identify and address property repair and allow for maintenance of such in annual budget (Canon 14 (8.))</a:t>
            </a:r>
          </a:p>
          <a:p>
            <a:endParaRPr lang="en-CA" dirty="0"/>
          </a:p>
        </p:txBody>
      </p:sp>
    </p:spTree>
    <p:extLst>
      <p:ext uri="{BB962C8B-B14F-4D97-AF65-F5344CB8AC3E}">
        <p14:creationId xmlns:p14="http://schemas.microsoft.com/office/powerpoint/2010/main" val="23219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679" y="1910080"/>
            <a:ext cx="9628005" cy="3785652"/>
          </a:xfrm>
          <a:prstGeom prst="rect">
            <a:avLst/>
          </a:prstGeom>
          <a:noFill/>
        </p:spPr>
        <p:txBody>
          <a:bodyPr wrap="square" rtlCol="0">
            <a:spAutoFit/>
          </a:bodyPr>
          <a:lstStyle/>
          <a:p>
            <a:pPr marL="342900" lvl="0" indent="-342900">
              <a:buFont typeface="Arial" panose="020B0604020202020204" pitchFamily="34" charset="0"/>
              <a:buChar char="•"/>
            </a:pPr>
            <a:r>
              <a:rPr lang="en-CA" sz="2400" dirty="0"/>
              <a:t>Canon 14 details acquisition, sale and renovation of property in name of diocese</a:t>
            </a:r>
          </a:p>
          <a:p>
            <a:pPr marL="342900" lvl="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Approval of Diocesan Council regarding property above including funding required of 50% on hand for renovation </a:t>
            </a:r>
          </a:p>
          <a:p>
            <a:pPr marL="342900" lvl="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Land &amp; Prop. </a:t>
            </a:r>
            <a:r>
              <a:rPr lang="en-CA" sz="2400" dirty="0" err="1"/>
              <a:t>Cmte</a:t>
            </a:r>
            <a:r>
              <a:rPr lang="en-CA" sz="2400" dirty="0"/>
              <a:t>. has defined “major” renovations/repairs and their procedures in a guideline</a:t>
            </a:r>
          </a:p>
          <a:p>
            <a:pPr marL="342900" lvl="0" indent="-342900">
              <a:buFont typeface="Arial" panose="020B0604020202020204" pitchFamily="34" charset="0"/>
              <a:buChar char="•"/>
            </a:pPr>
            <a:endParaRPr lang="en-CA" sz="2400" dirty="0"/>
          </a:p>
          <a:p>
            <a:pPr marL="342900" lvl="0" indent="-342900">
              <a:buFont typeface="Arial" panose="020B0604020202020204" pitchFamily="34" charset="0"/>
              <a:buChar char="•"/>
            </a:pPr>
            <a:r>
              <a:rPr lang="en-CA" sz="2400" dirty="0"/>
              <a:t>Land &amp; Property Committee of the diocese is a resource</a:t>
            </a:r>
          </a:p>
        </p:txBody>
      </p:sp>
    </p:spTree>
    <p:extLst>
      <p:ext uri="{BB962C8B-B14F-4D97-AF65-F5344CB8AC3E}">
        <p14:creationId xmlns:p14="http://schemas.microsoft.com/office/powerpoint/2010/main" val="3925327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946268"/>
            <a:ext cx="9613861" cy="1080938"/>
          </a:xfrm>
        </p:spPr>
        <p:txBody>
          <a:bodyPr>
            <a:normAutofit fontScale="90000"/>
          </a:bodyPr>
          <a:lstStyle/>
          <a:p>
            <a:r>
              <a:rPr lang="en-CA" sz="4000" dirty="0"/>
              <a:t>Accessibility</a:t>
            </a:r>
            <a:r>
              <a:rPr lang="en-CA" dirty="0"/>
              <a:t> </a:t>
            </a:r>
            <a:r>
              <a:rPr lang="en-US" dirty="0"/>
              <a:t>  </a:t>
            </a:r>
            <a:br>
              <a:rPr lang="en-US" dirty="0"/>
            </a:br>
            <a:r>
              <a:rPr lang="en-US" sz="2200" dirty="0"/>
              <a:t>The Accessibility for Ontarians with Disabilities Act, 2005 </a:t>
            </a:r>
            <a:r>
              <a:rPr lang="en-US" sz="2200" b="1" dirty="0"/>
              <a:t>(AODA.)</a:t>
            </a:r>
            <a:br>
              <a:rPr lang="en-CA" dirty="0"/>
            </a:br>
            <a:endParaRPr lang="en-CA" dirty="0"/>
          </a:p>
        </p:txBody>
      </p:sp>
      <p:sp>
        <p:nvSpPr>
          <p:cNvPr id="3" name="Content Placeholder 2"/>
          <p:cNvSpPr>
            <a:spLocks noGrp="1"/>
          </p:cNvSpPr>
          <p:nvPr>
            <p:ph idx="1"/>
          </p:nvPr>
        </p:nvSpPr>
        <p:spPr>
          <a:xfrm>
            <a:off x="680321" y="2336872"/>
            <a:ext cx="9613861" cy="3840407"/>
          </a:xfrm>
        </p:spPr>
        <p:txBody>
          <a:bodyPr>
            <a:normAutofit/>
          </a:bodyPr>
          <a:lstStyle/>
          <a:p>
            <a:pPr marL="0" indent="0">
              <a:buNone/>
            </a:pPr>
            <a:r>
              <a:rPr lang="en-CA" sz="2800" dirty="0"/>
              <a:t>Key Principles:</a:t>
            </a:r>
          </a:p>
          <a:p>
            <a:endParaRPr lang="en-CA" dirty="0"/>
          </a:p>
          <a:p>
            <a:pPr lvl="0"/>
            <a:r>
              <a:rPr lang="en-CA" dirty="0"/>
              <a:t>Province has instituted laws governing public places (private, public and not for profit) where people or organizations:	</a:t>
            </a:r>
          </a:p>
          <a:p>
            <a:pPr marL="0" indent="0">
              <a:buNone/>
            </a:pPr>
            <a:r>
              <a:rPr lang="en-CA" dirty="0"/>
              <a:t>	</a:t>
            </a:r>
            <a:r>
              <a:rPr lang="en-CA" dirty="0" err="1"/>
              <a:t>i</a:t>
            </a:r>
            <a:r>
              <a:rPr lang="en-CA" dirty="0"/>
              <a:t>) provide goods or services</a:t>
            </a:r>
          </a:p>
          <a:p>
            <a:pPr marL="0" indent="0">
              <a:buNone/>
            </a:pPr>
            <a:r>
              <a:rPr lang="en-CA" dirty="0"/>
              <a:t>	ii) have one or more employees</a:t>
            </a:r>
          </a:p>
          <a:p>
            <a:pPr marL="0" indent="0">
              <a:buNone/>
            </a:pPr>
            <a:endParaRPr lang="en-CA" dirty="0"/>
          </a:p>
          <a:p>
            <a:pPr lvl="0"/>
            <a:r>
              <a:rPr lang="en-CA" dirty="0"/>
              <a:t>Many policies governing practices are phased in over timeframes</a:t>
            </a:r>
          </a:p>
          <a:p>
            <a:endParaRPr lang="en-CA" dirty="0"/>
          </a:p>
          <a:p>
            <a:endParaRPr lang="en-CA" dirty="0"/>
          </a:p>
        </p:txBody>
      </p:sp>
    </p:spTree>
    <p:extLst>
      <p:ext uri="{BB962C8B-B14F-4D97-AF65-F5344CB8AC3E}">
        <p14:creationId xmlns:p14="http://schemas.microsoft.com/office/powerpoint/2010/main" val="2814604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840" y="111760"/>
            <a:ext cx="9489440" cy="5878532"/>
          </a:xfrm>
          <a:prstGeom prst="rect">
            <a:avLst/>
          </a:prstGeom>
          <a:noFill/>
        </p:spPr>
        <p:txBody>
          <a:bodyPr wrap="square" rtlCol="0">
            <a:spAutoFit/>
          </a:bodyPr>
          <a:lstStyle/>
          <a:p>
            <a:r>
              <a:rPr lang="en-CA" dirty="0"/>
              <a:t> </a:t>
            </a:r>
          </a:p>
          <a:p>
            <a:r>
              <a:rPr lang="en-CA" sz="2600" dirty="0"/>
              <a:t>Accessible Customer Service</a:t>
            </a:r>
          </a:p>
          <a:p>
            <a:pPr marL="457200" indent="-457200">
              <a:buFont typeface="Arial" panose="020B0604020202020204" pitchFamily="34" charset="0"/>
              <a:buChar char="•"/>
            </a:pPr>
            <a:r>
              <a:rPr lang="en-US" sz="2600" dirty="0"/>
              <a:t>Churches </a:t>
            </a:r>
            <a:r>
              <a:rPr lang="en-US" sz="2400" dirty="0"/>
              <a:t>must have a plan including the following to provide for accessible customer service:</a:t>
            </a:r>
            <a:endParaRPr lang="en-CA" sz="2400" dirty="0"/>
          </a:p>
          <a:p>
            <a:pPr marL="800100" lvl="1" indent="-342900">
              <a:buFont typeface="Arial" panose="020B0604020202020204" pitchFamily="34" charset="0"/>
              <a:buChar char="•"/>
            </a:pPr>
            <a:r>
              <a:rPr lang="en-CA" sz="2400" dirty="0"/>
              <a:t>Consider a person’s disability when communicating</a:t>
            </a:r>
          </a:p>
          <a:p>
            <a:pPr marL="800100" lvl="1" indent="-342900">
              <a:buFont typeface="Arial" panose="020B0604020202020204" pitchFamily="34" charset="0"/>
              <a:buChar char="•"/>
            </a:pPr>
            <a:r>
              <a:rPr lang="en-CA" sz="2400" dirty="0"/>
              <a:t>Allow assisted devices in your workplace</a:t>
            </a:r>
          </a:p>
          <a:p>
            <a:pPr marL="800100" lvl="1" indent="-342900">
              <a:buFont typeface="Arial" panose="020B0604020202020204" pitchFamily="34" charset="0"/>
              <a:buChar char="•"/>
            </a:pPr>
            <a:r>
              <a:rPr lang="en-CA" sz="2400" dirty="0"/>
              <a:t>Allow service animals</a:t>
            </a:r>
          </a:p>
          <a:p>
            <a:pPr marL="800100" lvl="1" indent="-342900">
              <a:buFont typeface="Arial" panose="020B0604020202020204" pitchFamily="34" charset="0"/>
              <a:buChar char="•"/>
            </a:pPr>
            <a:r>
              <a:rPr lang="en-CA" sz="2400" dirty="0"/>
              <a:t>Welcome support persons</a:t>
            </a:r>
          </a:p>
          <a:p>
            <a:pPr marL="800100" lvl="1" indent="-342900">
              <a:buFont typeface="Arial" panose="020B0604020202020204" pitchFamily="34" charset="0"/>
              <a:buChar char="•"/>
            </a:pPr>
            <a:r>
              <a:rPr lang="en-CA" sz="2400" dirty="0"/>
              <a:t>Let customers know when accessible services aren’t available</a:t>
            </a:r>
          </a:p>
          <a:p>
            <a:pPr marL="800100" lvl="1" indent="-342900">
              <a:buFont typeface="Arial" panose="020B0604020202020204" pitchFamily="34" charset="0"/>
              <a:buChar char="•"/>
            </a:pPr>
            <a:r>
              <a:rPr lang="en-CA" sz="2400" dirty="0"/>
              <a:t>Invite feedback</a:t>
            </a:r>
          </a:p>
          <a:p>
            <a:pPr marL="800100" lvl="1" indent="-342900">
              <a:buFont typeface="Arial" panose="020B0604020202020204" pitchFamily="34" charset="0"/>
              <a:buChar char="•"/>
            </a:pPr>
            <a:r>
              <a:rPr lang="en-CA" sz="2400" dirty="0"/>
              <a:t>Train staff on accessible customer service</a:t>
            </a:r>
          </a:p>
          <a:p>
            <a:pPr marL="800100" lvl="1" indent="-342900">
              <a:buFont typeface="Arial" panose="020B0604020202020204" pitchFamily="34" charset="0"/>
              <a:buChar char="•"/>
            </a:pPr>
            <a:endParaRPr lang="en-CA" sz="2400" dirty="0"/>
          </a:p>
          <a:p>
            <a:r>
              <a:rPr lang="en-CA" dirty="0"/>
              <a:t> </a:t>
            </a:r>
            <a:endParaRPr lang="en-CA" sz="1050" dirty="0"/>
          </a:p>
          <a:p>
            <a:r>
              <a:rPr lang="en-CA" sz="2400" dirty="0"/>
              <a:t>THIS (AODA) IS COMPLAINT DRIVEN:</a:t>
            </a:r>
          </a:p>
          <a:p>
            <a:r>
              <a:rPr lang="en-CA" sz="2400" dirty="0"/>
              <a:t>GIVE PEOPLE THE CHOICE BY COMMUNICATING YOUR ACCESSIBILITY</a:t>
            </a:r>
          </a:p>
          <a:p>
            <a:pPr marL="800100" lvl="1"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3778929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 y="721360"/>
            <a:ext cx="9895840" cy="3724096"/>
          </a:xfrm>
          <a:prstGeom prst="rect">
            <a:avLst/>
          </a:prstGeom>
          <a:noFill/>
        </p:spPr>
        <p:txBody>
          <a:bodyPr wrap="square" rtlCol="0">
            <a:spAutoFit/>
          </a:bodyPr>
          <a:lstStyle/>
          <a:p>
            <a:r>
              <a:rPr lang="en-CA" sz="2600" dirty="0"/>
              <a:t>Accessible Facility</a:t>
            </a:r>
          </a:p>
          <a:p>
            <a:r>
              <a:rPr lang="en-CA" dirty="0"/>
              <a:t> </a:t>
            </a:r>
            <a:endParaRPr lang="en-CA" sz="2400" dirty="0"/>
          </a:p>
          <a:p>
            <a:pPr marL="342900" lvl="0" indent="-342900">
              <a:buFont typeface="Arial" panose="020B0604020202020204" pitchFamily="34" charset="0"/>
              <a:buChar char="•"/>
            </a:pPr>
            <a:r>
              <a:rPr lang="en-CA" sz="2400" dirty="0"/>
              <a:t>Building code amended in 2012. Amendments to code effective Jan.1/15.</a:t>
            </a:r>
          </a:p>
          <a:p>
            <a:pPr marL="342900" lvl="0" indent="-342900">
              <a:buFont typeface="Arial" panose="020B0604020202020204" pitchFamily="34" charset="0"/>
              <a:buChar char="•"/>
            </a:pPr>
            <a:r>
              <a:rPr lang="en-CA" sz="2400" dirty="0"/>
              <a:t>New code requirements apply to new constructed buildings &amp; existing buildings to be extensively renovated</a:t>
            </a:r>
          </a:p>
          <a:p>
            <a:pPr marL="342900" lvl="0" indent="-342900">
              <a:buFont typeface="Arial" panose="020B0604020202020204" pitchFamily="34" charset="0"/>
              <a:buChar char="•"/>
            </a:pPr>
            <a:r>
              <a:rPr lang="en-CA" sz="2400" dirty="0"/>
              <a:t>Existing buildings, where no work is planned, are not affected by these new requirements</a:t>
            </a:r>
          </a:p>
          <a:p>
            <a:pPr marL="342900" lvl="0" indent="-342900">
              <a:buFont typeface="Arial" panose="020B0604020202020204" pitchFamily="34" charset="0"/>
              <a:buChar char="•"/>
            </a:pPr>
            <a:r>
              <a:rPr lang="en-CA" sz="2400" dirty="0"/>
              <a:t>Houses not affected by most accessibility requirements with exception of smoke alarms</a:t>
            </a:r>
          </a:p>
        </p:txBody>
      </p:sp>
    </p:spTree>
    <p:extLst>
      <p:ext uri="{BB962C8B-B14F-4D97-AF65-F5344CB8AC3E}">
        <p14:creationId xmlns:p14="http://schemas.microsoft.com/office/powerpoint/2010/main" val="2778483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360" y="1717040"/>
            <a:ext cx="9956800" cy="3277820"/>
          </a:xfrm>
          <a:prstGeom prst="rect">
            <a:avLst/>
          </a:prstGeom>
          <a:noFill/>
        </p:spPr>
        <p:txBody>
          <a:bodyPr wrap="square" rtlCol="0">
            <a:spAutoFit/>
          </a:bodyPr>
          <a:lstStyle/>
          <a:p>
            <a:pPr lvl="0"/>
            <a:r>
              <a:rPr lang="en-CA" sz="2400" dirty="0"/>
              <a:t>Requirements for new builds now includes:</a:t>
            </a:r>
          </a:p>
          <a:p>
            <a:pPr lvl="0"/>
            <a:endParaRPr lang="en-CA" sz="1500" dirty="0"/>
          </a:p>
          <a:p>
            <a:pPr marL="342900" indent="-342900">
              <a:buFont typeface="Arial" panose="020B0604020202020204" pitchFamily="34" charset="0"/>
              <a:buChar char="•"/>
            </a:pPr>
            <a:r>
              <a:rPr lang="en-CA" sz="2400" dirty="0"/>
              <a:t>visual fire alarms</a:t>
            </a:r>
          </a:p>
          <a:p>
            <a:pPr marL="342900" indent="-342900">
              <a:buFont typeface="Arial" panose="020B0604020202020204" pitchFamily="34" charset="0"/>
              <a:buChar char="•"/>
            </a:pPr>
            <a:r>
              <a:rPr lang="en-CA" sz="2400" dirty="0"/>
              <a:t>require elevator/barrier free access between multi-storey with exceptions for some small business occupancy buildings</a:t>
            </a:r>
          </a:p>
          <a:p>
            <a:pPr marL="342900" indent="-342900">
              <a:buFont typeface="Arial" panose="020B0604020202020204" pitchFamily="34" charset="0"/>
              <a:buChar char="•"/>
            </a:pPr>
            <a:r>
              <a:rPr lang="en-CA" sz="2400" dirty="0"/>
              <a:t>require power door operators</a:t>
            </a:r>
          </a:p>
          <a:p>
            <a:pPr marL="342900" indent="-342900">
              <a:buFont typeface="Arial" panose="020B0604020202020204" pitchFamily="34" charset="0"/>
              <a:buChar char="•"/>
            </a:pPr>
            <a:r>
              <a:rPr lang="en-CA" sz="2400" dirty="0"/>
              <a:t>updated requirements for barrier-free washrooms</a:t>
            </a:r>
          </a:p>
          <a:p>
            <a:pPr marL="342900" indent="-342900">
              <a:buFont typeface="Arial" panose="020B0604020202020204" pitchFamily="34" charset="0"/>
              <a:buChar char="•"/>
            </a:pPr>
            <a:r>
              <a:rPr lang="en-CA" sz="2400" dirty="0"/>
              <a:t>updated requirements for accessible and adaptable seating in public buildings including places of worship</a:t>
            </a:r>
          </a:p>
        </p:txBody>
      </p:sp>
    </p:spTree>
    <p:extLst>
      <p:ext uri="{BB962C8B-B14F-4D97-AF65-F5344CB8AC3E}">
        <p14:creationId xmlns:p14="http://schemas.microsoft.com/office/powerpoint/2010/main" val="350388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Opening Prayer</a:t>
            </a:r>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18321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Parish Leadership Team</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35457285"/>
              </p:ext>
            </p:extLst>
          </p:nvPr>
        </p:nvGraphicFramePr>
        <p:xfrm>
          <a:off x="681038" y="2336800"/>
          <a:ext cx="9613900"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2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The Power Of Teamwork - Funny Animation(720p)">
            <a:hlinkClick r:id="" action="ppaction://media"/>
            <a:extLst>
              <a:ext uri="{FF2B5EF4-FFF2-40B4-BE49-F238E27FC236}">
                <a16:creationId xmlns:a16="http://schemas.microsoft.com/office/drawing/2014/main" id="{6DB6D9CC-6148-AE9B-C689-88C6FE782A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60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2800" dirty="0"/>
              <a:t>Tips for Teamwork</a:t>
            </a:r>
          </a:p>
        </p:txBody>
      </p:sp>
      <p:sp>
        <p:nvSpPr>
          <p:cNvPr id="5" name="Content Placeholder 4"/>
          <p:cNvSpPr>
            <a:spLocks noGrp="1"/>
          </p:cNvSpPr>
          <p:nvPr>
            <p:ph idx="1"/>
          </p:nvPr>
        </p:nvSpPr>
        <p:spPr>
          <a:xfrm>
            <a:off x="680321" y="2336873"/>
            <a:ext cx="9613861" cy="3908652"/>
          </a:xfrm>
        </p:spPr>
        <p:txBody>
          <a:bodyPr/>
          <a:lstStyle/>
          <a:p>
            <a:pPr marL="0" indent="0">
              <a:buNone/>
            </a:pPr>
            <a:endParaRPr lang="en-CA" dirty="0"/>
          </a:p>
          <a:p>
            <a:r>
              <a:rPr lang="en-CA" dirty="0"/>
              <a:t>Pray together</a:t>
            </a:r>
          </a:p>
          <a:p>
            <a:r>
              <a:rPr lang="en-CA" dirty="0"/>
              <a:t>Get to know one another</a:t>
            </a:r>
          </a:p>
          <a:p>
            <a:r>
              <a:rPr lang="en-CA" dirty="0"/>
              <a:t>Define roles and responsibilities</a:t>
            </a:r>
          </a:p>
          <a:p>
            <a:r>
              <a:rPr lang="en-CA" dirty="0"/>
              <a:t>Share common goals</a:t>
            </a:r>
          </a:p>
          <a:p>
            <a:r>
              <a:rPr lang="en-CA" dirty="0"/>
              <a:t>Open, honest and respectful communication</a:t>
            </a:r>
          </a:p>
          <a:p>
            <a:endParaRPr lang="en-CA" dirty="0"/>
          </a:p>
        </p:txBody>
      </p:sp>
    </p:spTree>
    <p:extLst>
      <p:ext uri="{BB962C8B-B14F-4D97-AF65-F5344CB8AC3E}">
        <p14:creationId xmlns:p14="http://schemas.microsoft.com/office/powerpoint/2010/main" val="407864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768" y="920611"/>
            <a:ext cx="9100868" cy="5632311"/>
          </a:xfrm>
          <a:prstGeom prst="rect">
            <a:avLst/>
          </a:prstGeom>
          <a:noFill/>
        </p:spPr>
        <p:txBody>
          <a:bodyPr wrap="square" rtlCol="0">
            <a:spAutoFit/>
          </a:bodyPr>
          <a:lstStyle/>
          <a:p>
            <a:pPr marL="285750" indent="-285750">
              <a:buFont typeface="Arial" panose="020B0604020202020204" pitchFamily="34" charset="0"/>
              <a:buChar char="•"/>
            </a:pPr>
            <a:r>
              <a:rPr lang="en-CA" sz="2400" dirty="0"/>
              <a:t>Adopt a method for resolving team problems before they happen</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Regular meetings (at least quarterly)</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Encourage a focus on solutions</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Back each other up</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A decision made by the group becomes a decision of the group</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Use email only for practical planning.  DO NOT make other decisions by email</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261722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Ministry of Wardens and Treasurers</a:t>
            </a:r>
          </a:p>
        </p:txBody>
      </p:sp>
      <p:sp>
        <p:nvSpPr>
          <p:cNvPr id="3" name="Content Placeholder 2"/>
          <p:cNvSpPr>
            <a:spLocks noGrp="1"/>
          </p:cNvSpPr>
          <p:nvPr>
            <p:ph idx="1"/>
          </p:nvPr>
        </p:nvSpPr>
        <p:spPr>
          <a:xfrm>
            <a:off x="680320" y="2796757"/>
            <a:ext cx="9613861" cy="2976999"/>
          </a:xfrm>
        </p:spPr>
        <p:txBody>
          <a:bodyPr>
            <a:normAutofit/>
          </a:bodyPr>
          <a:lstStyle/>
          <a:p>
            <a:r>
              <a:rPr lang="en-CA" dirty="0"/>
              <a:t>It is the overall responsibility of the church wardens to organize the conduct of parish affairs so that the parish, with the spiritual guidance of the rector, will be able to effectively carry out its mission as a Christian community. </a:t>
            </a:r>
          </a:p>
          <a:p>
            <a:endParaRPr lang="en-CA" dirty="0"/>
          </a:p>
          <a:p>
            <a:r>
              <a:rPr lang="en-CA" dirty="0"/>
              <a:t>The responsibility of the Church Treasurer is to assist the churchwardens with their financial accounting responsibilities. </a:t>
            </a:r>
          </a:p>
        </p:txBody>
      </p:sp>
    </p:spTree>
    <p:extLst>
      <p:ext uri="{BB962C8B-B14F-4D97-AF65-F5344CB8AC3E}">
        <p14:creationId xmlns:p14="http://schemas.microsoft.com/office/powerpoint/2010/main" val="3927229445"/>
      </p:ext>
    </p:extLst>
  </p:cSld>
  <p:clrMapOvr>
    <a:masterClrMapping/>
  </p:clrMapOvr>
</p:sld>
</file>

<file path=ppt/theme/theme1.xml><?xml version="1.0" encoding="utf-8"?>
<a:theme xmlns:a="http://schemas.openxmlformats.org/drawingml/2006/main" name="Berli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00C60B56AB1248B092E84EFD2B5F0B" ma:contentTypeVersion="16" ma:contentTypeDescription="Create a new document." ma:contentTypeScope="" ma:versionID="bb72ae2c68d2463c59fb9ca2abe86722">
  <xsd:schema xmlns:xsd="http://www.w3.org/2001/XMLSchema" xmlns:xs="http://www.w3.org/2001/XMLSchema" xmlns:p="http://schemas.microsoft.com/office/2006/metadata/properties" xmlns:ns2="ee7731b6-9172-4dd2-bd82-fcc4519f5454" xmlns:ns3="b1d1647d-9b2d-4f44-81a3-141483dfcbb0" targetNamespace="http://schemas.microsoft.com/office/2006/metadata/properties" ma:root="true" ma:fieldsID="e844b69fe62c76c1aa009cef1a9c759e" ns2:_="" ns3:_="">
    <xsd:import namespace="ee7731b6-9172-4dd2-bd82-fcc4519f5454"/>
    <xsd:import namespace="b1d1647d-9b2d-4f44-81a3-141483dfcbb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731b6-9172-4dd2-bd82-fcc4519f54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6ad859-b023-4bf8-9452-effc0be0d0b3}" ma:internalName="TaxCatchAll" ma:showField="CatchAllData" ma:web="ee7731b6-9172-4dd2-bd82-fcc4519f54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d1647d-9b2d-4f44-81a3-141483dfcbb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a5e251-bdd9-46e8-806f-2a64b4a0c5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98ECE5-DB42-4F6D-8CAE-46DA8B2A6679}"/>
</file>

<file path=customXml/itemProps2.xml><?xml version="1.0" encoding="utf-8"?>
<ds:datastoreItem xmlns:ds="http://schemas.openxmlformats.org/officeDocument/2006/customXml" ds:itemID="{7A913762-5A24-4DF1-B3A1-C021BDF2BEE8}"/>
</file>

<file path=docProps/app.xml><?xml version="1.0" encoding="utf-8"?>
<Properties xmlns="http://schemas.openxmlformats.org/officeDocument/2006/extended-properties" xmlns:vt="http://schemas.openxmlformats.org/officeDocument/2006/docPropsVTypes">
  <Template>TM04033917[[fn=Berlin]]</Template>
  <TotalTime>1750</TotalTime>
  <Words>2167</Words>
  <Application>Microsoft Office PowerPoint</Application>
  <PresentationFormat>Widescreen</PresentationFormat>
  <Paragraphs>273</Paragraphs>
  <Slides>37</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Open Sans</vt:lpstr>
      <vt:lpstr>Trebuchet MS</vt:lpstr>
      <vt:lpstr>Berlin</vt:lpstr>
      <vt:lpstr>Wardens’ and Treasurers’ Workshop</vt:lpstr>
      <vt:lpstr>Welcome </vt:lpstr>
      <vt:lpstr>PowerPoint Presentation</vt:lpstr>
      <vt:lpstr>Opening Prayer</vt:lpstr>
      <vt:lpstr>The Parish Leadership Team</vt:lpstr>
      <vt:lpstr>PowerPoint Presentation</vt:lpstr>
      <vt:lpstr>Tips for Teamwork</vt:lpstr>
      <vt:lpstr>PowerPoint Presentation</vt:lpstr>
      <vt:lpstr>The Ministry of Wardens and Treasurers</vt:lpstr>
      <vt:lpstr>    </vt:lpstr>
      <vt:lpstr>PowerPoint Presentation</vt:lpstr>
      <vt:lpstr>PowerPoint Presentation</vt:lpstr>
      <vt:lpstr>PowerPoint Presentation</vt:lpstr>
      <vt:lpstr>Safe church</vt:lpstr>
      <vt:lpstr>Canon 40</vt:lpstr>
      <vt:lpstr>Safe people</vt:lpstr>
      <vt:lpstr>Vulnerable people</vt:lpstr>
      <vt:lpstr>High risk Ministries</vt:lpstr>
      <vt:lpstr>Diocesan Police Check Procedure</vt:lpstr>
      <vt:lpstr>Safe programmes</vt:lpstr>
      <vt:lpstr>Safe environments</vt:lpstr>
      <vt:lpstr>Safe situations</vt:lpstr>
      <vt:lpstr>Safe record keeping</vt:lpstr>
      <vt:lpstr>Safe communication</vt:lpstr>
      <vt:lpstr>Contact</vt:lpstr>
      <vt:lpstr> Responsibilities of Treasurer  (Canon 18/Guidelines 14-2)  </vt:lpstr>
      <vt:lpstr>PowerPoint Presentation</vt:lpstr>
      <vt:lpstr>Safeguarding of Church Assets </vt:lpstr>
      <vt:lpstr>PowerPoint Presentation</vt:lpstr>
      <vt:lpstr>Investment of Parish Assets </vt:lpstr>
      <vt:lpstr>PowerPoint Presentation</vt:lpstr>
      <vt:lpstr>Property Management</vt:lpstr>
      <vt:lpstr>PowerPoint Presentation</vt:lpstr>
      <vt:lpstr>Accessibility    The Accessibility for Ontarians with Disabilities Act, 2005 (AODA.) </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Wardens’ and Treasurers’ Workshop</dc:title>
  <dc:creator>Archdeacon Tanya Phibbs</dc:creator>
  <cp:lastModifiedBy>Davor Milicevic</cp:lastModifiedBy>
  <cp:revision>55</cp:revision>
  <dcterms:created xsi:type="dcterms:W3CDTF">2018-03-10T02:34:52Z</dcterms:created>
  <dcterms:modified xsi:type="dcterms:W3CDTF">2023-04-21T13:05:52Z</dcterms:modified>
</cp:coreProperties>
</file>