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6" r:id="rId3"/>
    <p:sldId id="290" r:id="rId4"/>
    <p:sldId id="291" r:id="rId5"/>
    <p:sldId id="292"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91" autoAdjust="0"/>
  </p:normalViewPr>
  <p:slideViewPr>
    <p:cSldViewPr snapToGrid="0">
      <p:cViewPr varScale="1">
        <p:scale>
          <a:sx n="24" d="100"/>
          <a:sy n="24" d="100"/>
        </p:scale>
        <p:origin x="1404" y="1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B7306-5E56-4FA9-A34A-4C5B0D470DAD}" type="datetimeFigureOut">
              <a:rPr lang="en-CA" smtClean="0"/>
              <a:t>2023-11-03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26D4F-5E18-47A2-994F-5B28AF2523DB}" type="slidenum">
              <a:rPr lang="en-CA" smtClean="0"/>
              <a:t>‹#›</a:t>
            </a:fld>
            <a:endParaRPr lang="en-CA"/>
          </a:p>
        </p:txBody>
      </p:sp>
    </p:spTree>
    <p:extLst>
      <p:ext uri="{BB962C8B-B14F-4D97-AF65-F5344CB8AC3E}">
        <p14:creationId xmlns:p14="http://schemas.microsoft.com/office/powerpoint/2010/main" val="146361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quick review of the Proposed budget for 2024.  What is changing and how it affects apportionments of each parish</a:t>
            </a:r>
          </a:p>
          <a:p>
            <a:r>
              <a:rPr lang="en-US" dirty="0"/>
              <a:t>Now, I am hoping that everyone who wanted to review these documents in detail, have been able to find them on the website or received them in pre meeting materials.</a:t>
            </a:r>
          </a:p>
          <a:p>
            <a:r>
              <a:rPr lang="en-US" dirty="0"/>
              <a:t>And for everyone else who doesn’t need the details … I will be brief and hopefully informative.</a:t>
            </a:r>
            <a:endParaRPr lang="en-CA" dirty="0"/>
          </a:p>
        </p:txBody>
      </p:sp>
      <p:sp>
        <p:nvSpPr>
          <p:cNvPr id="4" name="Slide Number Placeholder 3"/>
          <p:cNvSpPr>
            <a:spLocks noGrp="1"/>
          </p:cNvSpPr>
          <p:nvPr>
            <p:ph type="sldNum" sz="quarter" idx="5"/>
          </p:nvPr>
        </p:nvSpPr>
        <p:spPr/>
        <p:txBody>
          <a:bodyPr/>
          <a:lstStyle/>
          <a:p>
            <a:fld id="{D9F26D4F-5E18-47A2-994F-5B28AF2523DB}" type="slidenum">
              <a:rPr lang="en-CA" smtClean="0"/>
              <a:t>1</a:t>
            </a:fld>
            <a:endParaRPr lang="en-CA"/>
          </a:p>
        </p:txBody>
      </p:sp>
    </p:spTree>
    <p:extLst>
      <p:ext uri="{BB962C8B-B14F-4D97-AF65-F5344CB8AC3E}">
        <p14:creationId xmlns:p14="http://schemas.microsoft.com/office/powerpoint/2010/main" val="6888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the four documents that are available for review.</a:t>
            </a:r>
          </a:p>
          <a:p>
            <a:r>
              <a:rPr lang="en-CA" dirty="0"/>
              <a:t>You are likely familiar with the one-page budget summary.  There are a couple new columns on the far right that split out operating lines and funded lines.</a:t>
            </a:r>
          </a:p>
          <a:p>
            <a:r>
              <a:rPr lang="en-CA" dirty="0"/>
              <a:t>The NEW budget changes document highlights notable changes from the 2023 budget.</a:t>
            </a:r>
          </a:p>
          <a:p>
            <a:r>
              <a:rPr lang="en-CA" dirty="0"/>
              <a:t>The apportionment calculations are a bit complicated but follows the same format as in the past.</a:t>
            </a:r>
          </a:p>
          <a:p>
            <a:r>
              <a:rPr lang="en-CA" dirty="0"/>
              <a:t>Also, new this year is a 4yr comparison of apportionments by parish.</a:t>
            </a:r>
          </a:p>
          <a:p>
            <a:endParaRPr lang="en-CA" dirty="0"/>
          </a:p>
          <a:p>
            <a:r>
              <a:rPr lang="en-CA" dirty="0"/>
              <a:t>Stop now if you need to find any of these on the Diocesan website.  Look under the ‘Admin/Finance Resources’ tab</a:t>
            </a:r>
          </a:p>
          <a:p>
            <a:endParaRPr lang="en-CA" dirty="0"/>
          </a:p>
        </p:txBody>
      </p:sp>
      <p:sp>
        <p:nvSpPr>
          <p:cNvPr id="4" name="Slide Number Placeholder 3"/>
          <p:cNvSpPr>
            <a:spLocks noGrp="1"/>
          </p:cNvSpPr>
          <p:nvPr>
            <p:ph type="sldNum" sz="quarter" idx="5"/>
          </p:nvPr>
        </p:nvSpPr>
        <p:spPr/>
        <p:txBody>
          <a:bodyPr/>
          <a:lstStyle/>
          <a:p>
            <a:fld id="{D9F26D4F-5E18-47A2-994F-5B28AF2523DB}" type="slidenum">
              <a:rPr lang="en-CA" smtClean="0"/>
              <a:t>2</a:t>
            </a:fld>
            <a:endParaRPr lang="en-CA"/>
          </a:p>
        </p:txBody>
      </p:sp>
    </p:spTree>
    <p:extLst>
      <p:ext uri="{BB962C8B-B14F-4D97-AF65-F5344CB8AC3E}">
        <p14:creationId xmlns:p14="http://schemas.microsoft.com/office/powerpoint/2010/main" val="77511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have a look at a top line level of the Proposed Budget</a:t>
            </a:r>
          </a:p>
          <a:p>
            <a:r>
              <a:rPr lang="en-US" dirty="0"/>
              <a:t>Total Expenditures are increasing $407k or 11%.  As mentioned, the two right columns split out components that will be funded from reserves or trusts.</a:t>
            </a:r>
          </a:p>
          <a:p>
            <a:r>
              <a:rPr lang="en-US" dirty="0"/>
              <a:t>This is not comprehensive but includes more notable items totaling $297k.  So, the operating costs are only going up $110k or 2.8%.</a:t>
            </a:r>
          </a:p>
          <a:p>
            <a:r>
              <a:rPr lang="en-US" dirty="0"/>
              <a:t>Total Revenues are also expected to increase $260k due to the funding from trusts and reserves.</a:t>
            </a:r>
          </a:p>
          <a:p>
            <a:r>
              <a:rPr lang="en-US" dirty="0"/>
              <a:t>The Apportionment Shortfall provision is unchanged at $75k  (which recognizes that not all parishes will be able to meet their obligations).</a:t>
            </a:r>
          </a:p>
          <a:p>
            <a:r>
              <a:rPr lang="en-US" dirty="0"/>
              <a:t>Overall, the Net Apportionment to parishes is increasing $148k or 5% (that’s after a few years of steady declines since 2019 when $3.5M was apportioned to parishes)</a:t>
            </a:r>
          </a:p>
        </p:txBody>
      </p:sp>
      <p:sp>
        <p:nvSpPr>
          <p:cNvPr id="4" name="Slide Number Placeholder 3"/>
          <p:cNvSpPr>
            <a:spLocks noGrp="1"/>
          </p:cNvSpPr>
          <p:nvPr>
            <p:ph type="sldNum" sz="quarter" idx="10"/>
          </p:nvPr>
        </p:nvSpPr>
        <p:spPr/>
        <p:txBody>
          <a:bodyPr/>
          <a:lstStyle/>
          <a:p>
            <a:fld id="{1890F367-5805-4404-A08D-69AC6E7BCDFA}" type="slidenum">
              <a:rPr lang="en-US" smtClean="0"/>
              <a:pPr/>
              <a:t>3</a:t>
            </a:fld>
            <a:endParaRPr lang="en-US"/>
          </a:p>
        </p:txBody>
      </p:sp>
    </p:spTree>
    <p:extLst>
      <p:ext uri="{BB962C8B-B14F-4D97-AF65-F5344CB8AC3E}">
        <p14:creationId xmlns:p14="http://schemas.microsoft.com/office/powerpoint/2010/main" val="64561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look at some of the significant changes.</a:t>
            </a:r>
          </a:p>
          <a:p>
            <a:r>
              <a:rPr lang="en-US" dirty="0"/>
              <a:t>For Expenditures … </a:t>
            </a:r>
          </a:p>
          <a:p>
            <a:r>
              <a:rPr lang="en-US" dirty="0"/>
              <a:t>Archdeacon cost include the $160k approved for Territorial support and backfill which is being funded from the Capital Development Trust.</a:t>
            </a:r>
          </a:p>
          <a:p>
            <a:r>
              <a:rPr lang="en-US" dirty="0"/>
              <a:t>Executive and Office salaries include a 4.1% pay increase, new executive positions, and funded support positions (for cemeteries  and Land &amp; Properties)</a:t>
            </a:r>
          </a:p>
          <a:p>
            <a:r>
              <a:rPr lang="en-US" sz="1800" dirty="0">
                <a:effectLst/>
                <a:latin typeface="Open Sans" panose="020B0606030504020204" pitchFamily="34" charset="0"/>
                <a:ea typeface="Calibri" panose="020F0502020204030204" pitchFamily="34" charset="0"/>
              </a:rPr>
              <a:t>Executive salaries have increased with the promotion of Ms. Jennifer McLaughlin to Director of Human Resources which resulted in moving her salary from Staff Salaries to Executive Salaries and with the addition of Archdeacon Stephen McClatchie to the Bishop’s office.  The addition of Archdeacon Stephen to assist Bishop Todd with ‘matters episcopal’ allows the bishop more time for developing and implementing a vision for the diocese as well as more time for interaction with clergy and lay leaders as we look to recover from the many effects of COVID---financial, emotional, physical and spiritual. It also allows both Archdeacon Stephen and Archdeacon Tanya to respond more promptly to the varying needs of parishes, clergy and lay leaders throughout the diocese.</a:t>
            </a:r>
            <a:endParaRPr lang="en-US" dirty="0"/>
          </a:p>
          <a:p>
            <a:endParaRPr lang="en-US" dirty="0"/>
          </a:p>
          <a:p>
            <a:r>
              <a:rPr lang="en-US" dirty="0"/>
              <a:t>Other cost increases are planned for Archives, Chaplaincy grants, and clergy benefits.</a:t>
            </a:r>
          </a:p>
          <a:p>
            <a:r>
              <a:rPr lang="en-US" dirty="0"/>
              <a:t>Meeting costs are lower due to less travel (and shifting Synod to the Fall)</a:t>
            </a:r>
          </a:p>
          <a:p>
            <a:r>
              <a:rPr lang="en-US" dirty="0"/>
              <a:t>As for Revenues … Recovery of prior year apportionments is expected through the sale of properties;  we are allowed to recover payment shortfalls going back 5 years</a:t>
            </a:r>
          </a:p>
          <a:p>
            <a:r>
              <a:rPr lang="en-US" dirty="0"/>
              <a:t>And of course, the release of reserves and trust funds to cover the costs mentioned earlier totaling $297k</a:t>
            </a:r>
          </a:p>
          <a:p>
            <a:r>
              <a:rPr lang="en-US" dirty="0"/>
              <a:t> </a:t>
            </a:r>
          </a:p>
          <a:p>
            <a:endParaRPr lang="en-CA" dirty="0"/>
          </a:p>
        </p:txBody>
      </p:sp>
      <p:sp>
        <p:nvSpPr>
          <p:cNvPr id="4" name="Slide Number Placeholder 3"/>
          <p:cNvSpPr>
            <a:spLocks noGrp="1"/>
          </p:cNvSpPr>
          <p:nvPr>
            <p:ph type="sldNum" sz="quarter" idx="5"/>
          </p:nvPr>
        </p:nvSpPr>
        <p:spPr/>
        <p:txBody>
          <a:bodyPr/>
          <a:lstStyle/>
          <a:p>
            <a:fld id="{D9F26D4F-5E18-47A2-994F-5B28AF2523DB}" type="slidenum">
              <a:rPr lang="en-CA" smtClean="0"/>
              <a:t>4</a:t>
            </a:fld>
            <a:endParaRPr lang="en-CA"/>
          </a:p>
        </p:txBody>
      </p:sp>
    </p:spTree>
    <p:extLst>
      <p:ext uri="{BB962C8B-B14F-4D97-AF65-F5344CB8AC3E}">
        <p14:creationId xmlns:p14="http://schemas.microsoft.com/office/powerpoint/2010/main" val="322621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CA" dirty="0"/>
              <a:t>As we saw on the overview slide (and at the bottom of the budget sheet) there is a plan to apportion $3.1M to parishes.</a:t>
            </a:r>
          </a:p>
          <a:p>
            <a:pPr lvl="1"/>
            <a:r>
              <a:rPr lang="en-CA" dirty="0"/>
              <a:t>The mechanism provided by Canon 28, is to use operating expenses from 2022 reports to calculate the apportionment basis for each parish</a:t>
            </a:r>
          </a:p>
          <a:p>
            <a:pPr lvl="1"/>
            <a:r>
              <a:rPr lang="en-CA" dirty="0"/>
              <a:t>There are still a handful of parishes missing 2022 information.  Their base is increasing 10%.  </a:t>
            </a:r>
          </a:p>
          <a:p>
            <a:pPr lvl="1"/>
            <a:r>
              <a:rPr lang="en-CA" dirty="0"/>
              <a:t>Fortunately, most parishes continued to recover from covid restrictions as reflected by increased operating costs. (the total has risen 6% over last year’s base)</a:t>
            </a:r>
          </a:p>
          <a:p>
            <a:pPr lvl="0"/>
            <a:endParaRPr lang="en-CA" dirty="0"/>
          </a:p>
          <a:p>
            <a:pPr lvl="0"/>
            <a:r>
              <a:rPr lang="en-CA" dirty="0"/>
              <a:t>I want to draw your attention to the fact that there are now two apportionment files (one to show how the calculations were derived and the second to show a 4 year comparison by parish)</a:t>
            </a:r>
          </a:p>
          <a:p>
            <a:pPr lvl="0"/>
            <a:r>
              <a:rPr lang="en-CA" dirty="0"/>
              <a:t>They can be a bit tricky to follow, but have your wardens and treasurers look them over for any errors and especially if your parish’s information is missing.</a:t>
            </a:r>
          </a:p>
          <a:p>
            <a:pPr lvl="1"/>
            <a:r>
              <a:rPr lang="en-CA" dirty="0"/>
              <a:t>Appeals must be filed by Dec. 1 with the Secretary Treasurer ...That’s Tanya+</a:t>
            </a:r>
          </a:p>
          <a:p>
            <a:pPr lvl="0"/>
            <a:endParaRPr lang="en-CA" dirty="0"/>
          </a:p>
          <a:p>
            <a:pPr lvl="0"/>
            <a:endParaRPr lang="en-CA" dirty="0"/>
          </a:p>
        </p:txBody>
      </p:sp>
      <p:sp>
        <p:nvSpPr>
          <p:cNvPr id="4" name="Slide Number Placeholder 3"/>
          <p:cNvSpPr>
            <a:spLocks noGrp="1"/>
          </p:cNvSpPr>
          <p:nvPr>
            <p:ph type="sldNum" sz="quarter" idx="5"/>
          </p:nvPr>
        </p:nvSpPr>
        <p:spPr/>
        <p:txBody>
          <a:bodyPr/>
          <a:lstStyle/>
          <a:p>
            <a:fld id="{D9F26D4F-5E18-47A2-994F-5B28AF2523DB}" type="slidenum">
              <a:rPr lang="en-CA" smtClean="0"/>
              <a:t>5</a:t>
            </a:fld>
            <a:endParaRPr lang="en-CA"/>
          </a:p>
        </p:txBody>
      </p:sp>
    </p:spTree>
    <p:extLst>
      <p:ext uri="{BB962C8B-B14F-4D97-AF65-F5344CB8AC3E}">
        <p14:creationId xmlns:p14="http://schemas.microsoft.com/office/powerpoint/2010/main" val="242193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Hopefully, this has been useful to most.</a:t>
            </a:r>
            <a:r>
              <a:rPr lang="en-CA"/>
              <a:t>  </a:t>
            </a:r>
          </a:p>
          <a:p>
            <a:r>
              <a:rPr lang="en-CA"/>
              <a:t>We are always looking for feedback on how to make this process more informative.</a:t>
            </a:r>
          </a:p>
          <a:p>
            <a:r>
              <a:rPr lang="en-CA"/>
              <a:t>Please pass any comments or concerns to your Regional Deans</a:t>
            </a:r>
          </a:p>
          <a:p>
            <a:endParaRPr lang="en-US"/>
          </a:p>
        </p:txBody>
      </p:sp>
      <p:sp>
        <p:nvSpPr>
          <p:cNvPr id="4" name="Slide Number Placeholder 3"/>
          <p:cNvSpPr>
            <a:spLocks noGrp="1"/>
          </p:cNvSpPr>
          <p:nvPr>
            <p:ph type="sldNum" sz="quarter" idx="5"/>
          </p:nvPr>
        </p:nvSpPr>
        <p:spPr/>
        <p:txBody>
          <a:bodyPr/>
          <a:lstStyle/>
          <a:p>
            <a:fld id="{D9F26D4F-5E18-47A2-994F-5B28AF2523DB}" type="slidenum">
              <a:rPr lang="en-CA" smtClean="0"/>
              <a:t>6</a:t>
            </a:fld>
            <a:endParaRPr lang="en-CA"/>
          </a:p>
        </p:txBody>
      </p:sp>
    </p:spTree>
    <p:extLst>
      <p:ext uri="{BB962C8B-B14F-4D97-AF65-F5344CB8AC3E}">
        <p14:creationId xmlns:p14="http://schemas.microsoft.com/office/powerpoint/2010/main" val="295429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0A4B-22EF-B6A1-5D3F-1A7C0B2C71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B2CDE79-C8CC-65DE-BF66-5FA44833A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C802B58-EEF1-C665-2974-9543EC4DDBE3}"/>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5" name="Footer Placeholder 4">
            <a:extLst>
              <a:ext uri="{FF2B5EF4-FFF2-40B4-BE49-F238E27FC236}">
                <a16:creationId xmlns:a16="http://schemas.microsoft.com/office/drawing/2014/main" id="{8BE29C4C-7FE5-2B10-7BC7-E9A621A85D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0BBCC2-7B26-3CC3-C30C-983929A3B645}"/>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74692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F47C-DAA8-EDC0-79DB-759AFD89C1C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8225A05-6198-E782-135F-964A1F173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777D67-D40A-C1FF-32F8-07C6D4859A5C}"/>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5" name="Footer Placeholder 4">
            <a:extLst>
              <a:ext uri="{FF2B5EF4-FFF2-40B4-BE49-F238E27FC236}">
                <a16:creationId xmlns:a16="http://schemas.microsoft.com/office/drawing/2014/main" id="{C8155635-D649-0985-50EA-098EC2D4883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E116B5-11E7-E0ED-565C-02007553988B}"/>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234938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180D32-1765-5DD4-B9E2-0F305D9B4B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CA2055-B4AC-C8CF-E5C0-B7E194577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A4CA29-ECCC-1C11-46FD-F4C6D48FEF83}"/>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5" name="Footer Placeholder 4">
            <a:extLst>
              <a:ext uri="{FF2B5EF4-FFF2-40B4-BE49-F238E27FC236}">
                <a16:creationId xmlns:a16="http://schemas.microsoft.com/office/drawing/2014/main" id="{C847502A-1C2C-06A9-7821-F1DDC2D103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C601E0-CC0A-2BDF-995B-F06EE98DD33F}"/>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136585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DC83-2E0E-3A08-2CDC-9CC0FD3A818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FB37876-001A-CBB9-5FEC-8419F2AACB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046F85-19C3-E14D-DE27-24B4439BB7A0}"/>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5" name="Footer Placeholder 4">
            <a:extLst>
              <a:ext uri="{FF2B5EF4-FFF2-40B4-BE49-F238E27FC236}">
                <a16:creationId xmlns:a16="http://schemas.microsoft.com/office/drawing/2014/main" id="{FF19390C-4D71-76BB-A97C-647B95C93E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E888452-5091-61D0-364A-1E0D0858B73A}"/>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51939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C4EF-5944-10D0-FED2-9A6F53210E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EACF2F4-AE21-DF33-16D5-F24A76DCE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E1B10E-4AF4-A0D9-1227-7CC077FBDC71}"/>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5" name="Footer Placeholder 4">
            <a:extLst>
              <a:ext uri="{FF2B5EF4-FFF2-40B4-BE49-F238E27FC236}">
                <a16:creationId xmlns:a16="http://schemas.microsoft.com/office/drawing/2014/main" id="{43068ECF-31CE-6B49-DC5B-597729D3B3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A390AC-06B2-F87F-6F6F-1D7095329DE8}"/>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300117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9CDE-A84C-27B1-9317-0DF15922339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CF7D13-3976-23C5-54D8-A9E7B06E52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32A76C0-EB5A-626B-8A3E-C1837DC74F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6287C4C-CDD3-85A5-735B-5A398F90EA3F}"/>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6" name="Footer Placeholder 5">
            <a:extLst>
              <a:ext uri="{FF2B5EF4-FFF2-40B4-BE49-F238E27FC236}">
                <a16:creationId xmlns:a16="http://schemas.microsoft.com/office/drawing/2014/main" id="{68E74A74-41DA-3237-011A-EFC3D4713A5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CA5960-822A-B198-7930-FEF549806B8B}"/>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35887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186C-83F0-A3A3-6684-00AAA07FCC6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DD3D8AB-E592-B38F-6966-F18FC8FBAE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0798FF-FD04-C2FD-01E9-A4519BABB0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692F7F4-BB6B-F5B3-DCE3-8C90C250F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C2C5B-0CC7-038F-E52D-0AF40A114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870E835-F59C-3DC7-9A38-9B6480BDAEE1}"/>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8" name="Footer Placeholder 7">
            <a:extLst>
              <a:ext uri="{FF2B5EF4-FFF2-40B4-BE49-F238E27FC236}">
                <a16:creationId xmlns:a16="http://schemas.microsoft.com/office/drawing/2014/main" id="{094FC445-AA98-14F5-ED37-E1D617C682A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FF251EC-0617-674B-A72C-B4808EBC7656}"/>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397653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8F12-C416-99B3-A87A-E5E31B9086C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B58BFFD-E1E4-9A23-E355-9135DAF687FA}"/>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4" name="Footer Placeholder 3">
            <a:extLst>
              <a:ext uri="{FF2B5EF4-FFF2-40B4-BE49-F238E27FC236}">
                <a16:creationId xmlns:a16="http://schemas.microsoft.com/office/drawing/2014/main" id="{8D561999-A0A2-B089-EAD9-90F3D5A83B7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7B11335-5BBC-51DF-0561-C3277BE065A5}"/>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369590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7E581-8228-FEFF-16CE-747EE21B7F21}"/>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3" name="Footer Placeholder 2">
            <a:extLst>
              <a:ext uri="{FF2B5EF4-FFF2-40B4-BE49-F238E27FC236}">
                <a16:creationId xmlns:a16="http://schemas.microsoft.com/office/drawing/2014/main" id="{88821DCF-D804-757F-08F1-95075E6FCA1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56C0395-D0DD-A99C-B012-19C823AA5EB1}"/>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396910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084B-90DA-7CC6-5944-FDEF5103D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84D8CB-9661-4754-37AD-4F6CCCE82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466CC28-5908-9D7E-CA13-69AA57860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A1CFA-0D37-82C1-E422-83DC441E753E}"/>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6" name="Footer Placeholder 5">
            <a:extLst>
              <a:ext uri="{FF2B5EF4-FFF2-40B4-BE49-F238E27FC236}">
                <a16:creationId xmlns:a16="http://schemas.microsoft.com/office/drawing/2014/main" id="{F540928E-B1FA-2D54-7759-46E72DE75A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6247EB-7BA6-6B49-A670-6AE38CB3928A}"/>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366613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BC03-DA69-49E1-0E2D-18CF93894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211BAB8-2E06-C7E3-67D9-AD8CADDF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4CA70C8-33A2-0542-3E64-B8964E92E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E5190-E02D-9312-7703-F19B77399FC4}"/>
              </a:ext>
            </a:extLst>
          </p:cNvPr>
          <p:cNvSpPr>
            <a:spLocks noGrp="1"/>
          </p:cNvSpPr>
          <p:nvPr>
            <p:ph type="dt" sz="half" idx="10"/>
          </p:nvPr>
        </p:nvSpPr>
        <p:spPr/>
        <p:txBody>
          <a:bodyPr/>
          <a:lstStyle/>
          <a:p>
            <a:fld id="{8E076265-424C-4E9C-9E03-3FF93F2323D4}" type="datetimeFigureOut">
              <a:rPr lang="en-CA" smtClean="0"/>
              <a:t>2023-11-03</a:t>
            </a:fld>
            <a:endParaRPr lang="en-CA"/>
          </a:p>
        </p:txBody>
      </p:sp>
      <p:sp>
        <p:nvSpPr>
          <p:cNvPr id="6" name="Footer Placeholder 5">
            <a:extLst>
              <a:ext uri="{FF2B5EF4-FFF2-40B4-BE49-F238E27FC236}">
                <a16:creationId xmlns:a16="http://schemas.microsoft.com/office/drawing/2014/main" id="{CB15B4CD-28E0-FF10-9A19-286511F11E6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EF1562-C06A-FB7E-5297-18BE572930B8}"/>
              </a:ext>
            </a:extLst>
          </p:cNvPr>
          <p:cNvSpPr>
            <a:spLocks noGrp="1"/>
          </p:cNvSpPr>
          <p:nvPr>
            <p:ph type="sldNum" sz="quarter" idx="12"/>
          </p:nvPr>
        </p:nvSpPr>
        <p:spPr/>
        <p:txBody>
          <a:bodyPr/>
          <a:lstStyle/>
          <a:p>
            <a:fld id="{6EF27F80-C6E1-4ED9-A35B-D5F4925A0799}" type="slidenum">
              <a:rPr lang="en-CA" smtClean="0"/>
              <a:t>‹#›</a:t>
            </a:fld>
            <a:endParaRPr lang="en-CA"/>
          </a:p>
        </p:txBody>
      </p:sp>
    </p:spTree>
    <p:extLst>
      <p:ext uri="{BB962C8B-B14F-4D97-AF65-F5344CB8AC3E}">
        <p14:creationId xmlns:p14="http://schemas.microsoft.com/office/powerpoint/2010/main" val="7976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BB871-F721-D7B2-5BE5-1325BF997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F713C3-F3A7-2424-983B-33FAA472A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9A485D-E816-204F-28A4-3414DAF66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76265-424C-4E9C-9E03-3FF93F2323D4}" type="datetimeFigureOut">
              <a:rPr lang="en-CA" smtClean="0"/>
              <a:t>2023-11-03</a:t>
            </a:fld>
            <a:endParaRPr lang="en-CA"/>
          </a:p>
        </p:txBody>
      </p:sp>
      <p:sp>
        <p:nvSpPr>
          <p:cNvPr id="5" name="Footer Placeholder 4">
            <a:extLst>
              <a:ext uri="{FF2B5EF4-FFF2-40B4-BE49-F238E27FC236}">
                <a16:creationId xmlns:a16="http://schemas.microsoft.com/office/drawing/2014/main" id="{6AF53076-BAE3-C417-0092-CF93BDB241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7094F76-A49A-597C-DE03-719738A3B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27F80-C6E1-4ED9-A35B-D5F4925A0799}" type="slidenum">
              <a:rPr lang="en-CA" smtClean="0"/>
              <a:t>‹#›</a:t>
            </a:fld>
            <a:endParaRPr lang="en-CA"/>
          </a:p>
        </p:txBody>
      </p:sp>
    </p:spTree>
    <p:extLst>
      <p:ext uri="{BB962C8B-B14F-4D97-AF65-F5344CB8AC3E}">
        <p14:creationId xmlns:p14="http://schemas.microsoft.com/office/powerpoint/2010/main" val="151551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425D87-277B-ACEC-9C5E-C9CF77103603}"/>
              </a:ext>
            </a:extLst>
          </p:cNvPr>
          <p:cNvPicPr>
            <a:picLocks noChangeAspect="1"/>
          </p:cNvPicPr>
          <p:nvPr/>
        </p:nvPicPr>
        <p:blipFill rotWithShape="1">
          <a:blip r:embed="rId5">
            <a:extLst>
              <a:ext uri="{28A0092B-C50C-407E-A947-70E740481C1C}">
                <a14:useLocalDpi xmlns:a14="http://schemas.microsoft.com/office/drawing/2010/main" val="0"/>
              </a:ext>
            </a:extLst>
          </a:blip>
          <a:srcRect l="12425" r="2" b="2"/>
          <a:stretch/>
        </p:blipFill>
        <p:spPr>
          <a:xfrm>
            <a:off x="20" y="1302606"/>
            <a:ext cx="4413566" cy="4252313"/>
          </a:xfrm>
          <a:custGeom>
            <a:avLst/>
            <a:gdLst/>
            <a:ahLst/>
            <a:cxnLst/>
            <a:rect l="l" t="t" r="r" b="b"/>
            <a:pathLst>
              <a:path w="4413586" h="4252313">
                <a:moveTo>
                  <a:pt x="0" y="0"/>
                </a:moveTo>
                <a:lnTo>
                  <a:pt x="2062856" y="0"/>
                </a:lnTo>
                <a:lnTo>
                  <a:pt x="2063084" y="493"/>
                </a:lnTo>
                <a:lnTo>
                  <a:pt x="2450944" y="493"/>
                </a:lnTo>
                <a:lnTo>
                  <a:pt x="4413586" y="4252313"/>
                </a:lnTo>
                <a:lnTo>
                  <a:pt x="388087" y="4252313"/>
                </a:lnTo>
                <a:lnTo>
                  <a:pt x="388087" y="4251820"/>
                </a:lnTo>
                <a:lnTo>
                  <a:pt x="0" y="4251820"/>
                </a:lnTo>
                <a:close/>
              </a:path>
            </a:pathLst>
          </a:custGeom>
        </p:spPr>
      </p:pic>
      <p:sp>
        <p:nvSpPr>
          <p:cNvPr id="10" name="Freeform: Shape 9">
            <a:extLst>
              <a:ext uri="{FF2B5EF4-FFF2-40B4-BE49-F238E27FC236}">
                <a16:creationId xmlns:a16="http://schemas.microsoft.com/office/drawing/2014/main" id="{0CBF71E6-C54A-4E15-90AD-354C394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65697" y="1303083"/>
            <a:ext cx="9226303" cy="4251821"/>
          </a:xfrm>
          <a:custGeom>
            <a:avLst/>
            <a:gdLst>
              <a:gd name="connsiteX0" fmla="*/ 0 w 9226303"/>
              <a:gd name="connsiteY0" fmla="*/ 0 h 4251821"/>
              <a:gd name="connsiteX1" fmla="*/ 9226303 w 9226303"/>
              <a:gd name="connsiteY1" fmla="*/ 0 h 4251821"/>
              <a:gd name="connsiteX2" fmla="*/ 7263661 w 9226303"/>
              <a:gd name="connsiteY2" fmla="*/ 4251821 h 4251821"/>
              <a:gd name="connsiteX3" fmla="*/ 0 w 9226303"/>
              <a:gd name="connsiteY3" fmla="*/ 4251821 h 4251821"/>
            </a:gdLst>
            <a:ahLst/>
            <a:cxnLst>
              <a:cxn ang="0">
                <a:pos x="connsiteX0" y="connsiteY0"/>
              </a:cxn>
              <a:cxn ang="0">
                <a:pos x="connsiteX1" y="connsiteY1"/>
              </a:cxn>
              <a:cxn ang="0">
                <a:pos x="connsiteX2" y="connsiteY2"/>
              </a:cxn>
              <a:cxn ang="0">
                <a:pos x="connsiteX3" y="connsiteY3"/>
              </a:cxn>
            </a:cxnLst>
            <a:rect l="l" t="t" r="r" b="b"/>
            <a:pathLst>
              <a:path w="9226303" h="4251821">
                <a:moveTo>
                  <a:pt x="0" y="0"/>
                </a:moveTo>
                <a:lnTo>
                  <a:pt x="9226303" y="0"/>
                </a:lnTo>
                <a:lnTo>
                  <a:pt x="7263661" y="4251821"/>
                </a:lnTo>
                <a:lnTo>
                  <a:pt x="0" y="425182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3" name="Subtitle 2">
            <a:extLst>
              <a:ext uri="{FF2B5EF4-FFF2-40B4-BE49-F238E27FC236}">
                <a16:creationId xmlns:a16="http://schemas.microsoft.com/office/drawing/2014/main" id="{2AC2DAB3-A6EA-B26B-5BF0-2BECB96014DE}"/>
              </a:ext>
            </a:extLst>
          </p:cNvPr>
          <p:cNvSpPr>
            <a:spLocks noGrp="1"/>
          </p:cNvSpPr>
          <p:nvPr>
            <p:ph type="subTitle" idx="1"/>
          </p:nvPr>
        </p:nvSpPr>
        <p:spPr>
          <a:xfrm>
            <a:off x="5326912" y="3863697"/>
            <a:ext cx="6029936" cy="1364085"/>
          </a:xfrm>
        </p:spPr>
        <p:txBody>
          <a:bodyPr>
            <a:noAutofit/>
          </a:bodyPr>
          <a:lstStyle/>
          <a:p>
            <a:pPr algn="l"/>
            <a:r>
              <a:rPr lang="en-US" sz="4000">
                <a:solidFill>
                  <a:srgbClr val="FFFFFF"/>
                </a:solidFill>
                <a:latin typeface="Open Sans" panose="020B0606030504020204" pitchFamily="34" charset="0"/>
                <a:ea typeface="Open Sans" panose="020B0606030504020204" pitchFamily="34" charset="0"/>
                <a:cs typeface="Open Sans" panose="020B0606030504020204" pitchFamily="34" charset="0"/>
              </a:rPr>
              <a:t>2024 Draft Apportionment Budget</a:t>
            </a:r>
            <a:endParaRPr lang="en-CA" sz="40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B5C1D44A-FF47-7398-1105-C927707D4295}"/>
              </a:ext>
            </a:extLst>
          </p:cNvPr>
          <p:cNvSpPr>
            <a:spLocks noGrp="1"/>
          </p:cNvSpPr>
          <p:nvPr>
            <p:ph type="ctrTitle"/>
          </p:nvPr>
        </p:nvSpPr>
        <p:spPr>
          <a:xfrm>
            <a:off x="4978589" y="1828800"/>
            <a:ext cx="6378259" cy="2027941"/>
          </a:xfrm>
        </p:spPr>
        <p:txBody>
          <a:bodyPr>
            <a:normAutofit/>
          </a:bodyPr>
          <a:lstStyle/>
          <a:p>
            <a:pPr algn="l"/>
            <a:r>
              <a:rPr lang="en-US">
                <a:solidFill>
                  <a:srgbClr val="FFFFFF"/>
                </a:solidFill>
                <a:latin typeface="Open Sans" panose="020B0606030504020204" pitchFamily="34" charset="0"/>
                <a:ea typeface="Open Sans" panose="020B0606030504020204" pitchFamily="34" charset="0"/>
                <a:cs typeface="Open Sans" panose="020B0606030504020204" pitchFamily="34" charset="0"/>
              </a:rPr>
              <a:t>Diocese of Huron</a:t>
            </a:r>
            <a:br>
              <a:rPr lang="en-US">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CA">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Audio 15">
            <a:hlinkClick r:id="" action="ppaction://media"/>
            <a:extLst>
              <a:ext uri="{FF2B5EF4-FFF2-40B4-BE49-F238E27FC236}">
                <a16:creationId xmlns:a16="http://schemas.microsoft.com/office/drawing/2014/main" id="{15BF6DDE-4ABD-31FE-300E-8FDCCCD9F6BA}"/>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5537496"/>
      </p:ext>
    </p:extLst>
  </p:cSld>
  <p:clrMapOvr>
    <a:masterClrMapping/>
  </p:clrMapOvr>
  <mc:AlternateContent xmlns:mc="http://schemas.openxmlformats.org/markup-compatibility/2006" xmlns:p14="http://schemas.microsoft.com/office/powerpoint/2010/main">
    <mc:Choice Requires="p14">
      <p:transition spd="slow" p14:dur="2000" advTm="25423"/>
    </mc:Choice>
    <mc:Fallback xmlns="">
      <p:transition spd="slow" advTm="25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F695-4B62-363D-8F16-DBE1047152FF}"/>
              </a:ext>
            </a:extLst>
          </p:cNvPr>
          <p:cNvSpPr>
            <a:spLocks noGrp="1"/>
          </p:cNvSpPr>
          <p:nvPr>
            <p:ph type="title"/>
          </p:nvPr>
        </p:nvSpPr>
        <p:spPr/>
        <p:txBody>
          <a:bodyPr/>
          <a:lstStyle/>
          <a:p>
            <a:r>
              <a:rPr lang="en-CA"/>
              <a:t>Documents to Review</a:t>
            </a:r>
          </a:p>
        </p:txBody>
      </p:sp>
      <p:sp>
        <p:nvSpPr>
          <p:cNvPr id="3" name="Content Placeholder 2">
            <a:extLst>
              <a:ext uri="{FF2B5EF4-FFF2-40B4-BE49-F238E27FC236}">
                <a16:creationId xmlns:a16="http://schemas.microsoft.com/office/drawing/2014/main" id="{C5BB4C9D-1341-B11E-AD09-B2E2B509365B}"/>
              </a:ext>
            </a:extLst>
          </p:cNvPr>
          <p:cNvSpPr>
            <a:spLocks noGrp="1"/>
          </p:cNvSpPr>
          <p:nvPr>
            <p:ph idx="1"/>
          </p:nvPr>
        </p:nvSpPr>
        <p:spPr/>
        <p:txBody>
          <a:bodyPr/>
          <a:lstStyle/>
          <a:p>
            <a:r>
              <a:rPr lang="en-CA"/>
              <a:t>Proposed 2024 Budget to Deaneries</a:t>
            </a:r>
          </a:p>
          <a:p>
            <a:r>
              <a:rPr lang="en-CA"/>
              <a:t>Proposed 2024 Budget changes</a:t>
            </a:r>
          </a:p>
          <a:p>
            <a:r>
              <a:rPr lang="en-CA"/>
              <a:t>Proposed 2024 Apportionment Calculations</a:t>
            </a:r>
          </a:p>
          <a:p>
            <a:r>
              <a:rPr lang="en-CA"/>
              <a:t>Proposed 2024 Apportionment 4yr Comparisons</a:t>
            </a:r>
          </a:p>
          <a:p>
            <a:endParaRPr lang="en-CA"/>
          </a:p>
          <a:p>
            <a:endParaRPr lang="en-CA"/>
          </a:p>
          <a:p>
            <a:r>
              <a:rPr lang="en-CA"/>
              <a:t>All found on the Diocesan Website under ‘Admin/Finance Resources’</a:t>
            </a:r>
          </a:p>
        </p:txBody>
      </p:sp>
      <p:pic>
        <p:nvPicPr>
          <p:cNvPr id="62" name="Audio 61">
            <a:hlinkClick r:id="" action="ppaction://media"/>
            <a:extLst>
              <a:ext uri="{FF2B5EF4-FFF2-40B4-BE49-F238E27FC236}">
                <a16:creationId xmlns:a16="http://schemas.microsoft.com/office/drawing/2014/main" id="{458D640F-AE4A-B472-AFA7-CA512B10BB1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19203381"/>
      </p:ext>
    </p:extLst>
  </p:cSld>
  <p:clrMapOvr>
    <a:masterClrMapping/>
  </p:clrMapOvr>
  <mc:AlternateContent xmlns:mc="http://schemas.openxmlformats.org/markup-compatibility/2006" xmlns:p14="http://schemas.microsoft.com/office/powerpoint/2010/main">
    <mc:Choice Requires="p14">
      <p:transition spd="slow" p14:dur="2000" advTm="37774"/>
    </mc:Choice>
    <mc:Fallback xmlns="">
      <p:transition spd="slow" advTm="37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2"/>
                </p:tgtEl>
              </p:cMediaNode>
            </p:audio>
          </p:childTnLst>
        </p:cTn>
      </p:par>
    </p:tnLst>
  </p:timing>
  <p:extLst>
    <p:ext uri="{3A86A75C-4F4B-4683-9AE1-C65F6400EC91}">
      <p14:laserTraceLst xmlns:p14="http://schemas.microsoft.com/office/powerpoint/2010/main">
        <p14:tracePtLst>
          <p14:tracePt t="477" x="158750" y="1104900"/>
          <p14:tracePt t="493" x="368300" y="1073150"/>
          <p14:tracePt t="510" x="501650" y="1054100"/>
          <p14:tracePt t="530" x="609600" y="1035050"/>
          <p14:tracePt t="546" x="673100" y="1016000"/>
          <p14:tracePt t="563" x="717550" y="1003300"/>
          <p14:tracePt t="577" x="768350" y="990600"/>
          <p14:tracePt t="596" x="831850" y="971550"/>
          <p14:tracePt t="612" x="876300" y="958850"/>
          <p14:tracePt t="629" x="939800" y="927100"/>
          <p14:tracePt t="646" x="1009650" y="908050"/>
          <p14:tracePt t="662" x="1098550" y="882650"/>
          <p14:tracePt t="679" x="1193800" y="850900"/>
          <p14:tracePt t="696" x="1282700" y="819150"/>
          <p14:tracePt t="712" x="1339850" y="806450"/>
          <p14:tracePt t="729" x="1358900" y="793750"/>
          <p14:tracePt t="883" x="1352550" y="812800"/>
          <p14:tracePt t="891" x="1339850" y="831850"/>
          <p14:tracePt t="900" x="1327150" y="863600"/>
          <p14:tracePt t="912" x="1308100" y="889000"/>
          <p14:tracePt t="929" x="1282700" y="939800"/>
          <p14:tracePt t="946" x="1257300" y="990600"/>
          <p14:tracePt t="962" x="1244600" y="1028700"/>
          <p14:tracePt t="979" x="1219200" y="1085850"/>
          <p14:tracePt t="995" x="1187450" y="1149350"/>
          <p14:tracePt t="1012" x="1149350" y="1200150"/>
          <p14:tracePt t="1029" x="1079500" y="1282700"/>
          <p14:tracePt t="1045" x="1054100" y="1333500"/>
          <p14:tracePt t="1062" x="1016000" y="1390650"/>
          <p14:tracePt t="1079" x="984250" y="1447800"/>
          <p14:tracePt t="1095" x="939800" y="1498600"/>
          <p14:tracePt t="1112" x="895350" y="1543050"/>
          <p14:tracePt t="1129" x="838200" y="1600200"/>
          <p14:tracePt t="1145" x="781050" y="1651000"/>
          <p14:tracePt t="1162" x="717550" y="1689100"/>
          <p14:tracePt t="1179" x="666750" y="1720850"/>
          <p14:tracePt t="1198" x="603250" y="1765300"/>
          <p14:tracePt t="1213" x="546100" y="1797050"/>
          <p14:tracePt t="1229" x="476250" y="1828800"/>
          <p14:tracePt t="1245" x="412750" y="1847850"/>
          <p14:tracePt t="1262" x="361950" y="1873250"/>
          <p14:tracePt t="1279" x="330200" y="1885950"/>
          <p14:tracePt t="1295" x="311150" y="1898650"/>
          <p14:tracePt t="1312" x="279400" y="1917700"/>
          <p14:tracePt t="1329" x="241300" y="1943100"/>
          <p14:tracePt t="1345" x="190500" y="1981200"/>
          <p14:tracePt t="1363" x="152400" y="2012950"/>
          <p14:tracePt t="1379" x="139700" y="2038350"/>
          <p14:tracePt t="1395" x="120650" y="2070100"/>
          <p14:tracePt t="1411" x="114300" y="2101850"/>
          <p14:tracePt t="1429" x="95250" y="2152650"/>
          <p14:tracePt t="1444" x="95250" y="2184400"/>
          <p14:tracePt t="1462" x="95250" y="2197100"/>
          <p14:tracePt t="1479" x="95250" y="2209800"/>
          <p14:tracePt t="1644" x="88900" y="2209800"/>
          <p14:tracePt t="1652" x="88900" y="2203450"/>
          <p14:tracePt t="1662" x="76200" y="2197100"/>
          <p14:tracePt t="1679" x="19050" y="2184400"/>
          <p14:tracePt t="5364" x="57150" y="1530350"/>
          <p14:tracePt t="5372" x="209550" y="1479550"/>
          <p14:tracePt t="5381" x="361950" y="1441450"/>
          <p14:tracePt t="5393" x="501650" y="1403350"/>
          <p14:tracePt t="5411" x="812800" y="1327150"/>
          <p14:tracePt t="5428" x="1054100" y="1257300"/>
          <p14:tracePt t="5444" x="1238250" y="1193800"/>
          <p14:tracePt t="5461" x="1295400" y="1162050"/>
          <p14:tracePt t="5478" x="1314450" y="1155700"/>
          <p14:tracePt t="5495" x="1339850" y="1143000"/>
          <p14:tracePt t="5511" x="1358900" y="1136650"/>
          <p14:tracePt t="5528" x="1384300" y="1123950"/>
          <p14:tracePt t="5545" x="1409700" y="1111250"/>
          <p14:tracePt t="5561" x="1447800" y="1085850"/>
          <p14:tracePt t="5577" x="1473200" y="1066800"/>
          <p14:tracePt t="5595" x="1511300" y="1047750"/>
          <p14:tracePt t="5611" x="1543050" y="1022350"/>
          <p14:tracePt t="5628" x="1625600" y="977900"/>
          <p14:tracePt t="5645" x="1670050" y="946150"/>
          <p14:tracePt t="5661" x="1708150" y="927100"/>
          <p14:tracePt t="5678" x="1733550" y="908050"/>
          <p14:tracePt t="5695" x="1739900" y="901700"/>
          <p14:tracePt t="5711" x="1746250" y="895350"/>
          <p14:tracePt t="5797" x="1746250" y="914400"/>
          <p14:tracePt t="5803" x="1733550" y="939800"/>
          <p14:tracePt t="5813" x="1720850" y="977900"/>
          <p14:tracePt t="5829" x="1651000" y="1054100"/>
          <p14:tracePt t="5845" x="1581150" y="1143000"/>
          <p14:tracePt t="5860" x="1511300" y="1206500"/>
          <p14:tracePt t="5878" x="1441450" y="1257300"/>
          <p14:tracePt t="5895" x="1377950" y="1320800"/>
          <p14:tracePt t="5912" x="1295400" y="1384300"/>
          <p14:tracePt t="5928" x="1200150" y="1466850"/>
          <p14:tracePt t="5945" x="1092200" y="1581150"/>
          <p14:tracePt t="5961" x="1016000" y="1670050"/>
          <p14:tracePt t="5978" x="933450" y="1758950"/>
          <p14:tracePt t="5994" x="876300" y="1835150"/>
          <p14:tracePt t="6012" x="781050" y="1930400"/>
          <p14:tracePt t="6027" x="749300" y="1955800"/>
          <p14:tracePt t="6045" x="685800" y="2012950"/>
          <p14:tracePt t="6060" x="647700" y="2032000"/>
          <p14:tracePt t="6078" x="635000" y="2044700"/>
          <p14:tracePt t="6095" x="635000" y="2051050"/>
          <p14:tracePt t="6139" x="635000" y="2057400"/>
          <p14:tracePt t="6148" x="628650" y="2057400"/>
          <p14:tracePt t="6163" x="622300" y="2070100"/>
          <p14:tracePt t="6171" x="615950" y="2082800"/>
          <p14:tracePt t="6180" x="609600" y="2095500"/>
          <p14:tracePt t="6197" x="603250" y="2114550"/>
          <p14:tracePt t="6212" x="603250" y="2120900"/>
          <p14:tracePt t="6229" x="596900" y="2120900"/>
          <p14:tracePt t="6365" x="603250" y="2120900"/>
          <p14:tracePt t="6372" x="609600" y="2127250"/>
          <p14:tracePt t="6379" x="622300" y="2127250"/>
          <p14:tracePt t="6395" x="628650" y="2127250"/>
          <p14:tracePt t="6411" x="641350" y="2127250"/>
          <p14:tracePt t="6428" x="654050" y="2120900"/>
          <p14:tracePt t="6445" x="660400" y="2120900"/>
          <p14:tracePt t="6510" x="666750" y="2120900"/>
          <p14:tracePt t="6589" x="673100" y="2120900"/>
          <p14:tracePt t="6710" x="679450" y="2120900"/>
          <p14:tracePt t="6715" x="679450" y="2114550"/>
          <p14:tracePt t="6732" x="685800" y="2114550"/>
          <p14:tracePt t="6789" x="692150" y="2114550"/>
          <p14:tracePt t="6803" x="698500" y="2114550"/>
          <p14:tracePt t="6811" x="704850" y="2114550"/>
          <p14:tracePt t="8597" x="704850" y="2108200"/>
          <p14:tracePt t="8604" x="711200" y="2108200"/>
          <p14:tracePt t="8619" x="717550" y="2108200"/>
          <p14:tracePt t="8635" x="723900" y="2108200"/>
          <p14:tracePt t="8646" x="730250" y="2108200"/>
          <p14:tracePt t="12453" x="736600" y="2108200"/>
          <p14:tracePt t="13195" x="736600" y="2114550"/>
          <p14:tracePt t="13203" x="736600" y="2120900"/>
          <p14:tracePt t="13213" x="736600" y="2127250"/>
          <p14:tracePt t="13228" x="736600" y="2133600"/>
          <p14:tracePt t="13243" x="736600" y="2146300"/>
          <p14:tracePt t="13259" x="736600" y="2165350"/>
          <p14:tracePt t="13277" x="736600" y="2216150"/>
          <p14:tracePt t="13293" x="749300" y="2273300"/>
          <p14:tracePt t="13311" x="755650" y="2324100"/>
          <p14:tracePt t="13327" x="755650" y="2349500"/>
          <p14:tracePt t="13344" x="755650" y="2368550"/>
          <p14:tracePt t="13360" x="755650" y="2374900"/>
          <p14:tracePt t="13378" x="755650" y="2381250"/>
          <p14:tracePt t="13394" x="755650" y="2387600"/>
          <p14:tracePt t="13411" x="755650" y="2413000"/>
          <p14:tracePt t="13425" x="749300" y="2451100"/>
          <p14:tracePt t="13444" x="749300" y="2489200"/>
          <p14:tracePt t="13461" x="755650" y="2520950"/>
          <p14:tracePt t="13476" x="755650" y="2527300"/>
          <p14:tracePt t="13494" x="762000" y="2527300"/>
          <p14:tracePt t="13516" x="762000" y="2533650"/>
          <p14:tracePt t="13527" x="762000" y="2540000"/>
          <p14:tracePt t="13548" x="762000" y="2546350"/>
          <p14:tracePt t="13560" x="755650" y="2546350"/>
          <p14:tracePt t="13577" x="749300" y="2552700"/>
          <p14:tracePt t="13594" x="749300" y="2559050"/>
          <p14:tracePt t="13629" x="749300" y="2565400"/>
          <p14:tracePt t="13635" x="742950" y="2565400"/>
          <p14:tracePt t="13662" x="736600" y="2565400"/>
          <p14:tracePt t="16413" x="736600" y="2571750"/>
          <p14:tracePt t="18846" x="730250" y="2578100"/>
          <p14:tracePt t="18862" x="730250" y="2584450"/>
          <p14:tracePt t="18867" x="730250" y="2597150"/>
          <p14:tracePt t="18877" x="730250" y="2609850"/>
          <p14:tracePt t="18893" x="711200" y="2635250"/>
          <p14:tracePt t="18910" x="698500" y="2673350"/>
          <p14:tracePt t="18926" x="679450" y="2705100"/>
          <p14:tracePt t="18943" x="660400" y="2743200"/>
          <p14:tracePt t="18960" x="641350" y="2774950"/>
          <p14:tracePt t="18977" x="628650" y="2825750"/>
          <p14:tracePt t="18992" x="615950" y="2863850"/>
          <p14:tracePt t="19010" x="596900" y="2895600"/>
          <p14:tracePt t="19027" x="590550" y="2914650"/>
          <p14:tracePt t="19043" x="584200" y="2933700"/>
          <p14:tracePt t="19060" x="584200" y="2946400"/>
          <p14:tracePt t="19134" x="584200" y="2952750"/>
          <p14:tracePt t="19494" x="584200" y="2959100"/>
          <p14:tracePt t="19500" x="584200" y="2965450"/>
          <p14:tracePt t="19515" x="584200" y="2971800"/>
          <p14:tracePt t="19531" x="590550" y="2978150"/>
          <p14:tracePt t="19547" x="590550" y="2990850"/>
          <p14:tracePt t="19563" x="590550" y="2997200"/>
          <p14:tracePt t="19577" x="596900" y="3016250"/>
          <p14:tracePt t="19593" x="596900" y="3048000"/>
          <p14:tracePt t="19610" x="603250" y="3079750"/>
          <p14:tracePt t="19626" x="609600" y="3105150"/>
          <p14:tracePt t="19643" x="609600" y="3111500"/>
          <p14:tracePt t="19660" x="615950" y="3117850"/>
          <p14:tracePt t="19677" x="615950" y="3130550"/>
          <p14:tracePt t="19699" x="615950" y="3136900"/>
          <p14:tracePt t="19715" x="615950" y="3143250"/>
          <p14:tracePt t="19726" x="622300" y="3143250"/>
          <p14:tracePt t="19743" x="622300" y="3149600"/>
          <p14:tracePt t="19759" x="622300" y="3155950"/>
          <p14:tracePt t="19820" x="622300" y="3162300"/>
          <p14:tracePt t="19885" x="628650" y="3162300"/>
          <p14:tracePt t="19893" x="628650" y="3168650"/>
          <p14:tracePt t="19923" x="628650" y="3175000"/>
          <p14:tracePt t="19931" x="628650" y="3181350"/>
          <p14:tracePt t="19971" x="628650" y="3187700"/>
          <p14:tracePt t="19979" x="635000" y="3187700"/>
          <p14:tracePt t="20003" x="635000" y="3194050"/>
          <p14:tracePt t="20019" x="635000" y="3200400"/>
          <p14:tracePt t="20035" x="635000" y="3206750"/>
          <p14:tracePt t="20061" x="641350" y="3213100"/>
          <p14:tracePt t="22573" x="647700" y="3219450"/>
          <p14:tracePt t="22588" x="647700" y="3225800"/>
          <p14:tracePt t="22596" x="654050" y="3225800"/>
          <p14:tracePt t="24547" x="654050" y="3232150"/>
          <p14:tracePt t="24555" x="654050" y="3238500"/>
          <p14:tracePt t="24564" x="654050" y="3244850"/>
          <p14:tracePt t="24576" x="654050" y="3251200"/>
          <p14:tracePt t="24593" x="654050" y="3276600"/>
          <p14:tracePt t="24609" x="654050" y="3302000"/>
          <p14:tracePt t="24625" x="647700" y="3327400"/>
          <p14:tracePt t="24642" x="647700" y="3359150"/>
          <p14:tracePt t="24659" x="647700" y="3403600"/>
          <p14:tracePt t="24676" x="647700" y="3460750"/>
          <p14:tracePt t="24691" x="647700" y="3505200"/>
          <p14:tracePt t="24709" x="660400" y="3562350"/>
          <p14:tracePt t="24726" x="660400" y="3575050"/>
          <p14:tracePt t="24742" x="660400" y="3581400"/>
          <p14:tracePt t="24759" x="660400" y="3587750"/>
          <p14:tracePt t="24796" x="660400" y="3594100"/>
          <p14:tracePt t="24812" x="660400" y="3600450"/>
          <p14:tracePt t="24827" x="660400" y="3606800"/>
          <p14:tracePt t="24845" x="660400" y="3613150"/>
          <p14:tracePt t="24861" x="660400" y="3619500"/>
          <p14:tracePt t="24868" x="660400" y="3625850"/>
          <p14:tracePt t="24884" x="660400" y="3632200"/>
          <p14:tracePt t="25287" x="654050" y="3632200"/>
          <p14:tracePt t="29453" x="654050" y="3638550"/>
          <p14:tracePt t="29467" x="654050" y="3644900"/>
          <p14:tracePt t="29475" x="654050" y="3651250"/>
          <p14:tracePt t="29494" x="654050" y="3657600"/>
          <p14:tracePt t="29509" x="654050" y="3670300"/>
          <p14:tracePt t="29526" x="654050" y="3683000"/>
          <p14:tracePt t="29543" x="654050" y="3695700"/>
          <p14:tracePt t="29558" x="654050" y="3708400"/>
          <p14:tracePt t="29575" x="654050" y="3727450"/>
          <p14:tracePt t="29592" x="654050" y="3740150"/>
          <p14:tracePt t="29608" x="654050" y="3771900"/>
          <p14:tracePt t="29625" x="654050" y="3803650"/>
          <p14:tracePt t="29642" x="654050" y="3841750"/>
          <p14:tracePt t="29659" x="647700" y="3886200"/>
          <p14:tracePt t="29674" x="647700" y="3956050"/>
          <p14:tracePt t="29692" x="635000" y="4051300"/>
          <p14:tracePt t="29708" x="622300" y="4127500"/>
          <p14:tracePt t="29723" x="609600" y="4191000"/>
          <p14:tracePt t="29742" x="596900" y="4260850"/>
          <p14:tracePt t="29758" x="596900" y="4330700"/>
          <p14:tracePt t="29775" x="584200" y="4406900"/>
          <p14:tracePt t="29792" x="571500" y="4502150"/>
          <p14:tracePt t="29808" x="552450" y="4584700"/>
          <p14:tracePt t="29825" x="539750" y="4660900"/>
          <p14:tracePt t="29842" x="527050" y="4737100"/>
          <p14:tracePt t="29859" x="508000" y="4800600"/>
          <p14:tracePt t="29875" x="488950" y="4870450"/>
          <p14:tracePt t="29891" x="476250" y="4927600"/>
          <p14:tracePt t="29908" x="444500" y="5010150"/>
          <p14:tracePt t="29925" x="425450" y="5060950"/>
          <p14:tracePt t="29942" x="406400" y="5105400"/>
          <p14:tracePt t="29958" x="400050" y="5137150"/>
          <p14:tracePt t="29975" x="387350" y="5156200"/>
          <p14:tracePt t="29991" x="387350" y="5187950"/>
          <p14:tracePt t="30008" x="387350" y="5213350"/>
          <p14:tracePt t="30025" x="381000" y="5226050"/>
          <p14:tracePt t="30042" x="381000" y="5238750"/>
          <p14:tracePt t="30058" x="374650" y="5245100"/>
          <p14:tracePt t="30437" x="381000" y="5245100"/>
          <p14:tracePt t="30462" x="387350" y="5238750"/>
          <p14:tracePt t="34037" x="393700" y="5238750"/>
          <p14:tracePt t="34053" x="400050" y="5238750"/>
          <p14:tracePt t="34060" x="406400" y="5238750"/>
          <p14:tracePt t="34075" x="412750" y="5238750"/>
          <p14:tracePt t="34091" x="419100" y="5238750"/>
          <p14:tracePt t="34181" x="425450" y="5238750"/>
          <p14:tracePt t="36541" x="425450" y="5232400"/>
          <p14:tracePt t="36547" x="419100" y="5226050"/>
          <p14:tracePt t="36558" x="406400" y="5219700"/>
          <p14:tracePt t="36574" x="361950" y="5187950"/>
          <p14:tracePt t="36591" x="361950" y="5181600"/>
          <p14:tracePt t="36608" x="279400" y="5130800"/>
          <p14:tracePt t="36624" x="152400" y="5054600"/>
          <p14:tracePt t="36641" x="0" y="49593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1" y="152400"/>
            <a:ext cx="8105775" cy="762000"/>
          </a:xfrm>
        </p:spPr>
        <p:txBody>
          <a:bodyPr/>
          <a:lstStyle/>
          <a:p>
            <a:r>
              <a:rPr lang="en-US" sz="3200">
                <a:latin typeface="Open Sans" panose="020B0606030504020204" pitchFamily="34" charset="0"/>
                <a:ea typeface="Open Sans" panose="020B0606030504020204" pitchFamily="34" charset="0"/>
                <a:cs typeface="Open Sans" panose="020B0606030504020204" pitchFamily="34" charset="0"/>
              </a:rPr>
              <a:t>2024 Draft Budget Summary ($000’s)</a:t>
            </a:r>
          </a:p>
        </p:txBody>
      </p:sp>
      <p:sp>
        <p:nvSpPr>
          <p:cNvPr id="3" name="Content Placeholder 2"/>
          <p:cNvSpPr>
            <a:spLocks noGrp="1"/>
          </p:cNvSpPr>
          <p:nvPr>
            <p:ph idx="1"/>
          </p:nvPr>
        </p:nvSpPr>
        <p:spPr>
          <a:xfrm>
            <a:off x="1905000" y="1295400"/>
            <a:ext cx="8458200" cy="5257800"/>
          </a:xfrm>
        </p:spPr>
        <p:txBody>
          <a:bodyPr/>
          <a:lstStyle/>
          <a:p>
            <a:pPr>
              <a:buNone/>
            </a:pPr>
            <a:r>
              <a:rPr lang="en-US"/>
              <a:t>		</a:t>
            </a:r>
          </a:p>
        </p:txBody>
      </p:sp>
      <p:sp>
        <p:nvSpPr>
          <p:cNvPr id="4" name="Slide Number Placeholder 3"/>
          <p:cNvSpPr>
            <a:spLocks noGrp="1"/>
          </p:cNvSpPr>
          <p:nvPr>
            <p:ph type="sldNum" sz="quarter" idx="12"/>
          </p:nvPr>
        </p:nvSpPr>
        <p:spPr/>
        <p:txBody>
          <a:bodyPr/>
          <a:lstStyle/>
          <a:p>
            <a:fld id="{DDEF2366-2755-4451-836C-1C83224F675B}" type="slidenum">
              <a:rPr lang="en-US" smtClean="0"/>
              <a:pPr/>
              <a:t>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62270619"/>
              </p:ext>
            </p:extLst>
          </p:nvPr>
        </p:nvGraphicFramePr>
        <p:xfrm>
          <a:off x="838200" y="914400"/>
          <a:ext cx="9878962" cy="5663087"/>
        </p:xfrm>
        <a:graphic>
          <a:graphicData uri="http://schemas.openxmlformats.org/drawingml/2006/table">
            <a:tbl>
              <a:tblPr>
                <a:tableStyleId>{5C22544A-7EE6-4342-B048-85BDC9FD1C3A}</a:tableStyleId>
              </a:tblPr>
              <a:tblGrid>
                <a:gridCol w="3573934">
                  <a:extLst>
                    <a:ext uri="{9D8B030D-6E8A-4147-A177-3AD203B41FA5}">
                      <a16:colId xmlns:a16="http://schemas.microsoft.com/office/drawing/2014/main" val="20000"/>
                    </a:ext>
                  </a:extLst>
                </a:gridCol>
                <a:gridCol w="132369">
                  <a:extLst>
                    <a:ext uri="{9D8B030D-6E8A-4147-A177-3AD203B41FA5}">
                      <a16:colId xmlns:a16="http://schemas.microsoft.com/office/drawing/2014/main" val="20001"/>
                    </a:ext>
                  </a:extLst>
                </a:gridCol>
                <a:gridCol w="49901">
                  <a:extLst>
                    <a:ext uri="{9D8B030D-6E8A-4147-A177-3AD203B41FA5}">
                      <a16:colId xmlns:a16="http://schemas.microsoft.com/office/drawing/2014/main" val="20002"/>
                    </a:ext>
                  </a:extLst>
                </a:gridCol>
                <a:gridCol w="2214189">
                  <a:extLst>
                    <a:ext uri="{9D8B030D-6E8A-4147-A177-3AD203B41FA5}">
                      <a16:colId xmlns:a16="http://schemas.microsoft.com/office/drawing/2014/main" val="20003"/>
                    </a:ext>
                  </a:extLst>
                </a:gridCol>
                <a:gridCol w="266999">
                  <a:extLst>
                    <a:ext uri="{9D8B030D-6E8A-4147-A177-3AD203B41FA5}">
                      <a16:colId xmlns:a16="http://schemas.microsoft.com/office/drawing/2014/main" val="20004"/>
                    </a:ext>
                  </a:extLst>
                </a:gridCol>
                <a:gridCol w="1868992">
                  <a:extLst>
                    <a:ext uri="{9D8B030D-6E8A-4147-A177-3AD203B41FA5}">
                      <a16:colId xmlns:a16="http://schemas.microsoft.com/office/drawing/2014/main" val="20005"/>
                    </a:ext>
                  </a:extLst>
                </a:gridCol>
                <a:gridCol w="415603">
                  <a:extLst>
                    <a:ext uri="{9D8B030D-6E8A-4147-A177-3AD203B41FA5}">
                      <a16:colId xmlns:a16="http://schemas.microsoft.com/office/drawing/2014/main" val="20006"/>
                    </a:ext>
                  </a:extLst>
                </a:gridCol>
                <a:gridCol w="1356975">
                  <a:extLst>
                    <a:ext uri="{9D8B030D-6E8A-4147-A177-3AD203B41FA5}">
                      <a16:colId xmlns:a16="http://schemas.microsoft.com/office/drawing/2014/main" val="20007"/>
                    </a:ext>
                  </a:extLst>
                </a:gridCol>
              </a:tblGrid>
              <a:tr h="70290">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extLst>
                  <a:ext uri="{0D108BD9-81ED-4DB2-BD59-A6C34878D82A}">
                    <a16:rowId xmlns:a16="http://schemas.microsoft.com/office/drawing/2014/main" val="10000"/>
                  </a:ext>
                </a:extLst>
              </a:tr>
              <a:tr h="0">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tc>
                  <a:txBody>
                    <a:bodyPr/>
                    <a:lstStyle/>
                    <a:p>
                      <a:endParaRPr lang="en-CA"/>
                    </a:p>
                  </a:txBody>
                  <a:tcPr marL="8662" marR="8662" marT="8662" marB="0" anchor="b"/>
                </a:tc>
                <a:extLst>
                  <a:ext uri="{0D108BD9-81ED-4DB2-BD59-A6C34878D82A}">
                    <a16:rowId xmlns:a16="http://schemas.microsoft.com/office/drawing/2014/main" val="10001"/>
                  </a:ext>
                </a:extLst>
              </a:tr>
              <a:tr h="521955">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r>
                        <a:rPr lang="en-CA" sz="2400" b="1" i="0" u="sng" strike="noStrike">
                          <a:effectLst/>
                          <a:latin typeface="Open Sans" panose="020B0606030504020204" pitchFamily="34" charset="0"/>
                          <a:ea typeface="Open Sans" panose="020B0606030504020204" pitchFamily="34" charset="0"/>
                          <a:cs typeface="Open Sans" panose="020B0606030504020204" pitchFamily="34" charset="0"/>
                        </a:rPr>
                        <a:t>2024 </a:t>
                      </a:r>
                    </a:p>
                  </a:txBody>
                  <a:tcPr marL="9525" marR="9525" marT="9525" marB="0" anchor="b"/>
                </a:tc>
                <a:tc>
                  <a:txBody>
                    <a:bodyPr/>
                    <a:lstStyle/>
                    <a:p>
                      <a:pPr algn="r" fontAlgn="b"/>
                      <a:endParaRPr lang="en-CA" sz="24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1" i="0" u="sng" strike="noStrike">
                          <a:effectLst/>
                          <a:latin typeface="Open Sans" panose="020B0606030504020204" pitchFamily="34" charset="0"/>
                          <a:ea typeface="Open Sans" panose="020B0606030504020204" pitchFamily="34" charset="0"/>
                          <a:cs typeface="Open Sans" panose="020B0606030504020204" pitchFamily="34" charset="0"/>
                        </a:rPr>
                        <a:t>2023 </a:t>
                      </a:r>
                    </a:p>
                  </a:txBody>
                  <a:tcPr marL="9525" marR="9525" marT="9525" marB="0" anchor="b"/>
                </a:tc>
                <a:tc>
                  <a:txBody>
                    <a:bodyPr/>
                    <a:lstStyle/>
                    <a:p>
                      <a:pPr algn="r" fontAlgn="b"/>
                      <a:endParaRPr lang="en-CA" sz="24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1" i="0" u="none" strike="noStrike">
                          <a:effectLst/>
                          <a:latin typeface="Open Sans" panose="020B0606030504020204" pitchFamily="34" charset="0"/>
                          <a:ea typeface="Open Sans" panose="020B0606030504020204" pitchFamily="34" charset="0"/>
                          <a:cs typeface="Open Sans" panose="020B0606030504020204" pitchFamily="34" charset="0"/>
                        </a:rPr>
                        <a:t>  </a:t>
                      </a:r>
                      <a:r>
                        <a:rPr lang="en-CA" sz="2400" b="1" i="0" u="sng" strike="noStrike">
                          <a:effectLst/>
                          <a:latin typeface="Open Sans" panose="020B0606030504020204" pitchFamily="34" charset="0"/>
                          <a:ea typeface="Open Sans" panose="020B0606030504020204" pitchFamily="34" charset="0"/>
                          <a:cs typeface="Open Sans" panose="020B0606030504020204" pitchFamily="34" charset="0"/>
                        </a:rPr>
                        <a:t>change</a:t>
                      </a:r>
                    </a:p>
                  </a:txBody>
                  <a:tcPr marL="9525" marR="9525" marT="9525" marB="0" anchor="b"/>
                </a:tc>
                <a:extLst>
                  <a:ext uri="{0D108BD9-81ED-4DB2-BD59-A6C34878D82A}">
                    <a16:rowId xmlns:a16="http://schemas.microsoft.com/office/drawing/2014/main" val="10002"/>
                  </a:ext>
                </a:extLst>
              </a:tr>
              <a:tr h="393930">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03"/>
                  </a:ext>
                </a:extLst>
              </a:tr>
              <a:tr h="393930">
                <a:tc>
                  <a:txBody>
                    <a:bodyPr/>
                    <a:lstStyle/>
                    <a:p>
                      <a:pPr algn="l"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Expenditures</a:t>
                      </a: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$4,231 </a:t>
                      </a: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$3,824 </a:t>
                      </a: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1" i="0" u="none" strike="noStrike">
                          <a:effectLst/>
                          <a:latin typeface="Open Sans" panose="020B0606030504020204" pitchFamily="34" charset="0"/>
                          <a:ea typeface="Open Sans" panose="020B0606030504020204" pitchFamily="34" charset="0"/>
                          <a:cs typeface="Open Sans" panose="020B0606030504020204" pitchFamily="34" charset="0"/>
                        </a:rPr>
                        <a:t>407 </a:t>
                      </a:r>
                    </a:p>
                  </a:txBody>
                  <a:tcPr marL="9525" marR="9525" marT="9525" marB="0" anchor="b"/>
                </a:tc>
                <a:extLst>
                  <a:ext uri="{0D108BD9-81ED-4DB2-BD59-A6C34878D82A}">
                    <a16:rowId xmlns:a16="http://schemas.microsoft.com/office/drawing/2014/main" val="10004"/>
                  </a:ext>
                </a:extLst>
              </a:tr>
              <a:tr h="393930">
                <a:tc>
                  <a:txBody>
                    <a:bodyPr/>
                    <a:lstStyle/>
                    <a:p>
                      <a:pPr algn="l"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05"/>
                  </a:ext>
                </a:extLst>
              </a:tr>
              <a:tr h="393930">
                <a:tc>
                  <a:txBody>
                    <a:bodyPr/>
                    <a:lstStyle/>
                    <a:p>
                      <a:pPr algn="l"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Revenues</a:t>
                      </a: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1,193</a:t>
                      </a: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933</a:t>
                      </a: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1" i="0" u="none" strike="noStrike">
                          <a:effectLst/>
                          <a:latin typeface="Open Sans" panose="020B0606030504020204" pitchFamily="34" charset="0"/>
                          <a:ea typeface="Open Sans" panose="020B0606030504020204" pitchFamily="34" charset="0"/>
                          <a:cs typeface="Open Sans" panose="020B0606030504020204" pitchFamily="34" charset="0"/>
                        </a:rPr>
                        <a:t>260</a:t>
                      </a:r>
                    </a:p>
                  </a:txBody>
                  <a:tcPr marL="9525" marR="9525" marT="9525" marB="0" anchor="b"/>
                </a:tc>
                <a:extLst>
                  <a:ext uri="{0D108BD9-81ED-4DB2-BD59-A6C34878D82A}">
                    <a16:rowId xmlns:a16="http://schemas.microsoft.com/office/drawing/2014/main" val="10006"/>
                  </a:ext>
                </a:extLst>
              </a:tr>
              <a:tr h="393930">
                <a:tc>
                  <a:txBody>
                    <a:bodyPr/>
                    <a:lstStyle/>
                    <a:p>
                      <a:pPr algn="l"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07"/>
                  </a:ext>
                </a:extLst>
              </a:tr>
              <a:tr h="393930">
                <a:tc>
                  <a:txBody>
                    <a:bodyPr/>
                    <a:lstStyle/>
                    <a:p>
                      <a:pPr algn="l"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Apportionment Provision</a:t>
                      </a: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75</a:t>
                      </a: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75</a:t>
                      </a: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1" i="0" u="none" strike="noStrike">
                          <a:effectLst/>
                          <a:latin typeface="Open Sans" panose="020B0606030504020204" pitchFamily="34" charset="0"/>
                          <a:ea typeface="Open Sans" panose="020B0606030504020204" pitchFamily="34" charset="0"/>
                          <a:cs typeface="Open Sans" panose="020B0606030504020204" pitchFamily="34" charset="0"/>
                        </a:rPr>
                        <a:t>0</a:t>
                      </a:r>
                    </a:p>
                  </a:txBody>
                  <a:tcPr marL="9525" marR="9525" marT="9525" marB="0" anchor="b"/>
                </a:tc>
                <a:extLst>
                  <a:ext uri="{0D108BD9-81ED-4DB2-BD59-A6C34878D82A}">
                    <a16:rowId xmlns:a16="http://schemas.microsoft.com/office/drawing/2014/main" val="10008"/>
                  </a:ext>
                </a:extLst>
              </a:tr>
              <a:tr h="162765">
                <a:tc>
                  <a:txBody>
                    <a:bodyPr/>
                    <a:lstStyle/>
                    <a:p>
                      <a:pPr algn="l"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    </a:t>
                      </a: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09"/>
                  </a:ext>
                </a:extLst>
              </a:tr>
              <a:tr h="269706">
                <a:tc>
                  <a:txBody>
                    <a:bodyPr/>
                    <a:lstStyle/>
                    <a:p>
                      <a:pPr algn="l"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10"/>
                  </a:ext>
                </a:extLst>
              </a:tr>
              <a:tr h="393930">
                <a:tc>
                  <a:txBody>
                    <a:bodyPr/>
                    <a:lstStyle/>
                    <a:p>
                      <a:pPr algn="l"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Total Apportionment</a:t>
                      </a: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r>
                        <a:rPr lang="en-CA" sz="2400" b="1" i="0" u="none" strike="noStrike">
                          <a:effectLst/>
                          <a:latin typeface="Open Sans" panose="020B0606030504020204" pitchFamily="34" charset="0"/>
                          <a:ea typeface="Open Sans" panose="020B0606030504020204" pitchFamily="34" charset="0"/>
                          <a:cs typeface="Open Sans" panose="020B0606030504020204" pitchFamily="34" charset="0"/>
                        </a:rPr>
                        <a:t>3,114</a:t>
                      </a:r>
                    </a:p>
                  </a:txBody>
                  <a:tcPr marL="9525" marR="9525" marT="9525" marB="0" anchor="b"/>
                </a:tc>
                <a:tc>
                  <a:txBody>
                    <a:bodyPr/>
                    <a:lstStyle/>
                    <a:p>
                      <a:pPr algn="r" fontAlgn="b"/>
                      <a:endParaRPr lang="en-CA" sz="24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1" i="0" u="none" strike="noStrike">
                          <a:effectLst/>
                          <a:latin typeface="Open Sans" panose="020B0606030504020204" pitchFamily="34" charset="0"/>
                          <a:ea typeface="Open Sans" panose="020B0606030504020204" pitchFamily="34" charset="0"/>
                          <a:cs typeface="Open Sans" panose="020B0606030504020204" pitchFamily="34" charset="0"/>
                        </a:rPr>
                        <a:t>2,966</a:t>
                      </a:r>
                    </a:p>
                  </a:txBody>
                  <a:tcPr marL="9525" marR="9525" marT="9525" marB="0" anchor="b"/>
                </a:tc>
                <a:tc>
                  <a:txBody>
                    <a:bodyPr/>
                    <a:lstStyle/>
                    <a:p>
                      <a:pPr algn="r" fontAlgn="b"/>
                      <a:endParaRPr lang="en-CA" sz="24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r" fontAlgn="b"/>
                      <a:r>
                        <a:rPr lang="en-CA" sz="2400" b="1" i="0" u="none" strike="noStrike">
                          <a:effectLst/>
                          <a:latin typeface="Open Sans" panose="020B0606030504020204" pitchFamily="34" charset="0"/>
                          <a:ea typeface="Open Sans" panose="020B0606030504020204" pitchFamily="34" charset="0"/>
                          <a:cs typeface="Open Sans" panose="020B0606030504020204" pitchFamily="34" charset="0"/>
                        </a:rPr>
                        <a:t>148</a:t>
                      </a:r>
                    </a:p>
                  </a:txBody>
                  <a:tcPr marL="9525" marR="9525" marT="9525" marB="0" anchor="b"/>
                </a:tc>
                <a:extLst>
                  <a:ext uri="{0D108BD9-81ED-4DB2-BD59-A6C34878D82A}">
                    <a16:rowId xmlns:a16="http://schemas.microsoft.com/office/drawing/2014/main" val="10011"/>
                  </a:ext>
                </a:extLst>
              </a:tr>
              <a:tr h="288412">
                <a:tc>
                  <a:txBody>
                    <a:bodyPr/>
                    <a:lstStyle/>
                    <a:p>
                      <a:pPr algn="r"/>
                      <a:r>
                        <a:rPr lang="en-CA" sz="2400">
                          <a:latin typeface="Open Sans" panose="020B0606030504020204" pitchFamily="34" charset="0"/>
                          <a:ea typeface="Open Sans" panose="020B0606030504020204" pitchFamily="34" charset="0"/>
                          <a:cs typeface="Open Sans" panose="020B0606030504020204" pitchFamily="34" charset="0"/>
                        </a:rPr>
                        <a:t>Increase</a:t>
                      </a:r>
                    </a:p>
                  </a:txBody>
                  <a:tcPr marL="9525" marR="9525" marT="9525"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sz="2400">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ctr" fontAlgn="b"/>
                      <a:r>
                        <a:rPr lang="en-CA" sz="2400" b="0" i="0" u="none" strike="noStrike">
                          <a:effectLst/>
                          <a:latin typeface="Open Sans" panose="020B0606030504020204" pitchFamily="34" charset="0"/>
                          <a:ea typeface="Open Sans" panose="020B0606030504020204" pitchFamily="34" charset="0"/>
                          <a:cs typeface="Open Sans" panose="020B0606030504020204" pitchFamily="34" charset="0"/>
                        </a:rPr>
                        <a:t>             5.0%</a:t>
                      </a:r>
                    </a:p>
                  </a:txBody>
                  <a:tcPr marL="9525" marR="9525" marT="9525" marB="0" anchor="b"/>
                </a:tc>
                <a:tc>
                  <a:txBody>
                    <a:bodyPr/>
                    <a:lstStyle/>
                    <a:p>
                      <a:pPr algn="ct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ct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ct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ctr" fontAlgn="b"/>
                      <a:endParaRPr lang="en-CA" sz="24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12"/>
                  </a:ext>
                </a:extLst>
              </a:tr>
              <a:tr h="344688">
                <a:tc>
                  <a:txBody>
                    <a:bodyPr/>
                    <a:lstStyle/>
                    <a:p>
                      <a:endParaRPr lang="en-CA">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endParaRPr lang="en-CA">
                        <a:latin typeface="Open Sans" panose="020B0606030504020204" pitchFamily="34" charset="0"/>
                        <a:ea typeface="Open Sans" panose="020B0606030504020204" pitchFamily="34" charset="0"/>
                        <a:cs typeface="Open Sans" panose="020B0606030504020204" pitchFamily="34" charset="0"/>
                      </a:endParaRPr>
                    </a:p>
                  </a:txBody>
                  <a:tcPr marL="8662" marR="8662" marT="8662" marB="0" anchor="b"/>
                </a:tc>
                <a:tc>
                  <a:txBody>
                    <a:bodyPr/>
                    <a:lstStyle/>
                    <a:p>
                      <a:pPr algn="r" fontAlgn="b"/>
                      <a:endParaRPr lang="en-CA" sz="2000" b="1"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l" fontAlgn="b"/>
                      <a:endParaRPr lang="en-CA" sz="20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l" fontAlgn="b"/>
                      <a:endParaRPr lang="en-CA" sz="20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l" fontAlgn="b"/>
                      <a:endParaRPr lang="en-CA" sz="20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tc>
                  <a:txBody>
                    <a:bodyPr/>
                    <a:lstStyle/>
                    <a:p>
                      <a:pPr algn="l" fontAlgn="b"/>
                      <a:endParaRPr lang="en-CA" sz="2000" b="0" i="0" u="none" strike="noStrike">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tc>
                <a:extLst>
                  <a:ext uri="{0D108BD9-81ED-4DB2-BD59-A6C34878D82A}">
                    <a16:rowId xmlns:a16="http://schemas.microsoft.com/office/drawing/2014/main" val="10013"/>
                  </a:ext>
                </a:extLst>
              </a:tr>
            </a:tbl>
          </a:graphicData>
        </a:graphic>
      </p:graphicFrame>
      <p:pic>
        <p:nvPicPr>
          <p:cNvPr id="20" name="Audio 19">
            <a:hlinkClick r:id="" action="ppaction://media"/>
            <a:extLst>
              <a:ext uri="{FF2B5EF4-FFF2-40B4-BE49-F238E27FC236}">
                <a16:creationId xmlns:a16="http://schemas.microsoft.com/office/drawing/2014/main" id="{E9B168D0-53DA-EEFE-7928-C1C49A38F59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59889"/>
    </mc:Choice>
    <mc:Fallback xmlns="">
      <p:transition spd="slow" advTm="59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extLst>
    <p:ext uri="{3A86A75C-4F4B-4683-9AE1-C65F6400EC91}">
      <p14:laserTraceLst xmlns:p14="http://schemas.microsoft.com/office/powerpoint/2010/main">
        <p14:tracePtLst>
          <p14:tracePt t="4249" x="501650" y="2025650"/>
          <p14:tracePt t="4264" x="1143000" y="2012950"/>
          <p14:tracePt t="4283" x="1847850" y="2012950"/>
          <p14:tracePt t="4299" x="2622550" y="2019300"/>
          <p14:tracePt t="4316" x="3359150" y="2032000"/>
          <p14:tracePt t="4332" x="4070350" y="2025650"/>
          <p14:tracePt t="4349" x="4622800" y="2000250"/>
          <p14:tracePt t="4366" x="5187950" y="1955800"/>
          <p14:tracePt t="4381" x="5676900" y="1924050"/>
          <p14:tracePt t="4399" x="6178550" y="1924050"/>
          <p14:tracePt t="4414" x="6642100" y="1924050"/>
          <p14:tracePt t="4433" x="7112000" y="1924050"/>
          <p14:tracePt t="4449" x="7283450" y="1917700"/>
          <p14:tracePt t="4466" x="7435850" y="1917700"/>
          <p14:tracePt t="4482" x="7581900" y="1917700"/>
          <p14:tracePt t="4499" x="7715250" y="1949450"/>
          <p14:tracePt t="4516" x="7829550" y="1987550"/>
          <p14:tracePt t="4532" x="7931150" y="2032000"/>
          <p14:tracePt t="4549" x="8032750" y="2070100"/>
          <p14:tracePt t="4566" x="8115300" y="2114550"/>
          <p14:tracePt t="4581" x="8223250" y="2171700"/>
          <p14:tracePt t="4599" x="8337550" y="2260600"/>
          <p14:tracePt t="4615" x="8451850" y="2362200"/>
          <p14:tracePt t="4633" x="8636000" y="2508250"/>
          <p14:tracePt t="4649" x="8769350" y="2597150"/>
          <p14:tracePt t="4666" x="8928100" y="2654300"/>
          <p14:tracePt t="4682" x="9105900" y="2730500"/>
          <p14:tracePt t="4699" x="9309100" y="2806700"/>
          <p14:tracePt t="4716" x="9474200" y="2882900"/>
          <p14:tracePt t="4732" x="9613900" y="2952750"/>
          <p14:tracePt t="4749" x="9747250" y="3016250"/>
          <p14:tracePt t="4765" x="9861550" y="3060700"/>
          <p14:tracePt t="4782" x="9950450" y="3098800"/>
          <p14:tracePt t="4799" x="10033000" y="3117850"/>
          <p14:tracePt t="4815" x="10121900" y="3143250"/>
          <p14:tracePt t="4832" x="10287000" y="3181350"/>
          <p14:tracePt t="4849" x="10388600" y="3181350"/>
          <p14:tracePt t="4865" x="10483850" y="3181350"/>
          <p14:tracePt t="4882" x="10579100" y="3175000"/>
          <p14:tracePt t="4899" x="10668000" y="3155950"/>
          <p14:tracePt t="4915" x="10744200" y="3149600"/>
          <p14:tracePt t="4932" x="10826750" y="3143250"/>
          <p14:tracePt t="4949" x="10883900" y="3136900"/>
          <p14:tracePt t="4966" x="10922000" y="3130550"/>
          <p14:tracePt t="4982" x="10953750" y="3124200"/>
          <p14:tracePt t="4999" x="10991850" y="3117850"/>
          <p14:tracePt t="5015" x="11049000" y="3105150"/>
          <p14:tracePt t="5032" x="11125200" y="3060700"/>
          <p14:tracePt t="5047" x="11156950" y="3022600"/>
          <p14:tracePt t="5066" x="11163300" y="2990850"/>
          <p14:tracePt t="5082" x="11169650" y="2971800"/>
          <p14:tracePt t="5099" x="11169650" y="2965450"/>
          <p14:tracePt t="5116" x="11169650" y="2959100"/>
          <p14:tracePt t="5133" x="11169650" y="2946400"/>
          <p14:tracePt t="5149" x="11169650" y="2927350"/>
          <p14:tracePt t="5166" x="11169650" y="2889250"/>
          <p14:tracePt t="5180" x="11176000" y="2844800"/>
          <p14:tracePt t="5199" x="11182350" y="2787650"/>
          <p14:tracePt t="5215" x="11195050" y="2768600"/>
          <p14:tracePt t="5232" x="11195050" y="2705100"/>
          <p14:tracePt t="5249" x="11195050" y="2679700"/>
          <p14:tracePt t="5264" x="11195050" y="2667000"/>
          <p14:tracePt t="5282" x="11195050" y="2660650"/>
          <p14:tracePt t="5392" x="11188700" y="2660650"/>
          <p14:tracePt t="5440" x="11182350" y="2660650"/>
          <p14:tracePt t="5449" x="11182350" y="2654300"/>
          <p14:tracePt t="5454" x="11176000" y="2654300"/>
          <p14:tracePt t="5472" x="11169650" y="2647950"/>
          <p14:tracePt t="5487" x="11169650" y="2641600"/>
          <p14:tracePt t="5722" x="11163300" y="2641600"/>
          <p14:tracePt t="5834" x="11156950" y="2641600"/>
          <p14:tracePt t="5863" x="11150600" y="2641600"/>
          <p14:tracePt t="5943" x="11150600" y="2647950"/>
          <p14:tracePt t="5993" x="11144250" y="2647950"/>
          <p14:tracePt t="6041" x="11137900" y="2647950"/>
          <p14:tracePt t="6249" x="11131550" y="2647950"/>
          <p14:tracePt t="6287" x="11125200" y="2647950"/>
          <p14:tracePt t="6369" x="11118850" y="2647950"/>
          <p14:tracePt t="6458" x="11112500" y="2647950"/>
          <p14:tracePt t="8321" x="11118850" y="2647950"/>
          <p14:tracePt t="9922" x="11112500" y="2647950"/>
          <p14:tracePt t="10905" x="11106150" y="2647950"/>
          <p14:tracePt t="10919" x="11099800" y="2647950"/>
          <p14:tracePt t="10935" x="11093450" y="2647950"/>
          <p14:tracePt t="10952" x="11087100" y="2647950"/>
          <p14:tracePt t="10967" x="11080750" y="2647950"/>
          <p14:tracePt t="10975" x="11074400" y="2647950"/>
          <p14:tracePt t="10983" x="11068050" y="2641600"/>
          <p14:tracePt t="11625" x="11068050" y="2647950"/>
          <p14:tracePt t="12690" x="11074400" y="2647950"/>
          <p14:tracePt t="12703" x="11087100" y="2647950"/>
          <p14:tracePt t="22423" x="11087100" y="2641600"/>
          <p14:tracePt t="22439" x="11087100" y="2635250"/>
          <p14:tracePt t="22464" x="11087100" y="2628900"/>
          <p14:tracePt t="22471" x="11093450" y="2628900"/>
          <p14:tracePt t="22497" x="11093450" y="2622550"/>
          <p14:tracePt t="27680" x="11099800" y="2622550"/>
          <p14:tracePt t="27688" x="11099800" y="2628900"/>
          <p14:tracePt t="27697" x="11099800" y="2635250"/>
          <p14:tracePt t="27713" x="11099800" y="2654300"/>
          <p14:tracePt t="27729" x="11099800" y="2667000"/>
          <p14:tracePt t="27745" x="11099800" y="2686050"/>
          <p14:tracePt t="27762" x="11099800" y="2717800"/>
          <p14:tracePt t="27779" x="11099800" y="2762250"/>
          <p14:tracePt t="27796" x="11099800" y="2806700"/>
          <p14:tracePt t="27813" x="11099800" y="2851150"/>
          <p14:tracePt t="27829" x="11093450" y="2882900"/>
          <p14:tracePt t="27846" x="11080750" y="2921000"/>
          <p14:tracePt t="27863" x="11061700" y="2952750"/>
          <p14:tracePt t="27879" x="11042650" y="2997200"/>
          <p14:tracePt t="27896" x="11029950" y="3016250"/>
          <p14:tracePt t="27913" x="11010900" y="3041650"/>
          <p14:tracePt t="27929" x="10998200" y="3060700"/>
          <p14:tracePt t="27946" x="10985500" y="3086100"/>
          <p14:tracePt t="27963" x="10972800" y="3105150"/>
          <p14:tracePt t="27979" x="10960100" y="3117850"/>
          <p14:tracePt t="27996" x="10960100" y="3136900"/>
          <p14:tracePt t="28013" x="10953750" y="3155950"/>
          <p14:tracePt t="28029" x="10953750" y="3175000"/>
          <p14:tracePt t="28046" x="10947400" y="3194050"/>
          <p14:tracePt t="28062" x="10947400" y="3200400"/>
          <p14:tracePt t="28080" x="10941050" y="3238500"/>
          <p14:tracePt t="28095" x="10941050" y="3251200"/>
          <p14:tracePt t="28113" x="10941050" y="3302000"/>
          <p14:tracePt t="28129" x="10941050" y="3340100"/>
          <p14:tracePt t="28146" x="10953750" y="3365500"/>
          <p14:tracePt t="28162" x="10960100" y="3384550"/>
          <p14:tracePt t="28179" x="10966450" y="3397250"/>
          <p14:tracePt t="28385" x="10972800" y="3397250"/>
          <p14:tracePt t="28408" x="10979150" y="3397250"/>
          <p14:tracePt t="28415" x="10985500" y="3397250"/>
          <p14:tracePt t="28432" x="10991850" y="3397250"/>
          <p14:tracePt t="28465" x="10991850" y="3390900"/>
          <p14:tracePt t="28471" x="10998200" y="3390900"/>
          <p14:tracePt t="35129" x="10998200" y="3397250"/>
          <p14:tracePt t="35146" x="10998200" y="3403600"/>
          <p14:tracePt t="35151" x="10998200" y="3416300"/>
          <p14:tracePt t="35167" x="10998200" y="3422650"/>
          <p14:tracePt t="35178" x="10998200" y="3429000"/>
          <p14:tracePt t="35195" x="10998200" y="3448050"/>
          <p14:tracePt t="35212" x="10998200" y="3467100"/>
          <p14:tracePt t="35228" x="10998200" y="3498850"/>
          <p14:tracePt t="35245" x="10998200" y="3543300"/>
          <p14:tracePt t="35262" x="10998200" y="3587750"/>
          <p14:tracePt t="35278" x="10998200" y="3625850"/>
          <p14:tracePt t="35295" x="10998200" y="3663950"/>
          <p14:tracePt t="35312" x="10998200" y="3708400"/>
          <p14:tracePt t="35328" x="10998200" y="3740150"/>
          <p14:tracePt t="35345" x="10998200" y="3752850"/>
          <p14:tracePt t="35362" x="10991850" y="3784600"/>
          <p14:tracePt t="35378" x="10991850" y="3829050"/>
          <p14:tracePt t="35395" x="10985500" y="3867150"/>
          <p14:tracePt t="35415" x="10966450" y="3924300"/>
          <p14:tracePt t="35429" x="10960100" y="3937000"/>
          <p14:tracePt t="35446" x="10947400" y="3968750"/>
          <p14:tracePt t="35460" x="10947400" y="4000500"/>
          <p14:tracePt t="35479" x="10934700" y="4032250"/>
          <p14:tracePt t="35495" x="10928350" y="4070350"/>
          <p14:tracePt t="35512" x="10928350" y="4108450"/>
          <p14:tracePt t="35529" x="10928350" y="4171950"/>
          <p14:tracePt t="35545" x="10928350" y="4216400"/>
          <p14:tracePt t="35562" x="10928350" y="4254500"/>
          <p14:tracePt t="35578" x="10928350" y="4292600"/>
          <p14:tracePt t="35595" x="10928350" y="4330700"/>
          <p14:tracePt t="35612" x="10928350" y="4368800"/>
          <p14:tracePt t="35628" x="10928350" y="4400550"/>
          <p14:tracePt t="35645" x="10928350" y="4432300"/>
          <p14:tracePt t="35662" x="10928350" y="4451350"/>
          <p14:tracePt t="35678" x="10928350" y="4476750"/>
          <p14:tracePt t="35695" x="10928350" y="4489450"/>
          <p14:tracePt t="35712" x="10928350" y="4508500"/>
          <p14:tracePt t="35728" x="10928350" y="4514850"/>
          <p14:tracePt t="35745" x="10928350" y="4527550"/>
          <p14:tracePt t="35762" x="10928350" y="4533900"/>
          <p14:tracePt t="35779" x="10922000" y="4540250"/>
          <p14:tracePt t="35795" x="10922000" y="4546600"/>
          <p14:tracePt t="44615" x="10922000" y="4552950"/>
          <p14:tracePt t="44632" x="10922000" y="4559300"/>
          <p14:tracePt t="44639" x="10922000" y="4578350"/>
          <p14:tracePt t="44647" x="10922000" y="4584700"/>
          <p14:tracePt t="44661" x="10922000" y="4597400"/>
          <p14:tracePt t="44677" x="10922000" y="4616450"/>
          <p14:tracePt t="44694" x="10922000" y="4654550"/>
          <p14:tracePt t="44709" x="10922000" y="4699000"/>
          <p14:tracePt t="44728" x="10922000" y="4781550"/>
          <p14:tracePt t="44744" x="10928350" y="4845050"/>
          <p14:tracePt t="44761" x="10928350" y="4889500"/>
          <p14:tracePt t="44777" x="10928350" y="4927600"/>
          <p14:tracePt t="44793" x="10928350" y="4972050"/>
          <p14:tracePt t="44811" x="10928350" y="5035550"/>
          <p14:tracePt t="44827" x="10934700" y="5086350"/>
          <p14:tracePt t="44844" x="10941050" y="5143500"/>
          <p14:tracePt t="44861" x="10947400" y="5181600"/>
          <p14:tracePt t="44878" x="10953750" y="5207000"/>
          <p14:tracePt t="44894" x="10953750" y="5238750"/>
          <p14:tracePt t="44910" x="10953750" y="5270500"/>
          <p14:tracePt t="44927" x="10953750" y="5308600"/>
          <p14:tracePt t="44942" x="10953750" y="5346700"/>
          <p14:tracePt t="44960" x="10953750" y="5397500"/>
          <p14:tracePt t="44977" x="10953750" y="5441950"/>
          <p14:tracePt t="44994" x="10947400" y="5480050"/>
          <p14:tracePt t="45011" x="10941050" y="5511800"/>
          <p14:tracePt t="45027" x="10941050" y="5537200"/>
          <p14:tracePt t="45044" x="10941050" y="5562600"/>
          <p14:tracePt t="45060" x="10941050" y="5575300"/>
          <p14:tracePt t="45077" x="10941050" y="5588000"/>
          <p14:tracePt t="45233" x="10941050" y="5594350"/>
          <p14:tracePt t="45272" x="10941050" y="5600700"/>
          <p14:tracePt t="52569" x="10953750" y="5600700"/>
          <p14:tracePt t="52577" x="10985500" y="5594350"/>
          <p14:tracePt t="52583" x="11029950" y="5581650"/>
          <p14:tracePt t="52593" x="11087100" y="5575300"/>
          <p14:tracePt t="52609" x="11220450" y="5549900"/>
          <p14:tracePt t="52626" x="11366500" y="5524500"/>
          <p14:tracePt t="52643" x="11506200" y="5492750"/>
          <p14:tracePt t="52659" x="11709400" y="5473700"/>
          <p14:tracePt t="52676" x="11931650" y="5454650"/>
          <p14:tracePt t="52692" x="12185650" y="5448300"/>
          <p14:tracePt t="52736" x="12185650" y="5461000"/>
          <p14:tracePt t="52751" x="12185650" y="5467350"/>
          <p14:tracePt t="52761" x="12185650" y="5480050"/>
          <p14:tracePt t="52767" x="12185650" y="5486400"/>
          <p14:tracePt t="52777" x="12185650" y="5505450"/>
          <p14:tracePt t="52793" x="12185650" y="5543550"/>
          <p14:tracePt t="52809" x="12185650" y="5588000"/>
          <p14:tracePt t="52826" x="12185650" y="5632450"/>
          <p14:tracePt t="52843" x="12185650" y="5676900"/>
          <p14:tracePt t="52859" x="12185650" y="5715000"/>
          <p14:tracePt t="52876" x="12185650" y="5759450"/>
          <p14:tracePt t="52893" x="12185650" y="5803900"/>
          <p14:tracePt t="52909" x="12185650" y="5854700"/>
          <p14:tracePt t="52926" x="12185650" y="5924550"/>
          <p14:tracePt t="52941" x="12185650" y="6007100"/>
          <p14:tracePt t="52960" x="12185650" y="6121400"/>
          <p14:tracePt t="52976" x="12185650" y="6178550"/>
          <p14:tracePt t="52993" x="12179300" y="6235700"/>
          <p14:tracePt t="53010" x="12166600" y="6292850"/>
          <p14:tracePt t="53026" x="12147550" y="6375400"/>
          <p14:tracePt t="53043" x="12109450" y="6457950"/>
          <p14:tracePt t="53060" x="12052300" y="6546850"/>
          <p14:tracePt t="53076" x="11969750" y="6629400"/>
          <p14:tracePt t="53093" x="11855450" y="6711950"/>
          <p14:tracePt t="53109" x="11715750" y="6781800"/>
          <p14:tracePt t="53126" x="11506200" y="6851650"/>
          <p14:tracePt t="53142" x="11271250" y="6851650"/>
          <p14:tracePt t="53160" x="10795000" y="6851650"/>
          <p14:tracePt t="53176" x="10363200" y="6851650"/>
          <p14:tracePt t="53193" x="9855200" y="6851650"/>
          <p14:tracePt t="53209" x="9277350" y="6851650"/>
          <p14:tracePt t="53226" x="8750300" y="6851650"/>
          <p14:tracePt t="53243" x="8318500" y="6851650"/>
          <p14:tracePt t="53260" x="7918450" y="6851650"/>
          <p14:tracePt t="53276" x="7556500" y="6851650"/>
          <p14:tracePt t="53293" x="7150100" y="6851650"/>
          <p14:tracePt t="53310" x="6718300" y="6851650"/>
          <p14:tracePt t="53326" x="6267450" y="6851650"/>
          <p14:tracePt t="53342" x="5873750" y="6851650"/>
          <p14:tracePt t="53360" x="5372100" y="6851650"/>
          <p14:tracePt t="53376" x="5118100" y="6851650"/>
          <p14:tracePt t="53392" x="4883150" y="6832600"/>
          <p14:tracePt t="53411" x="4667250" y="6819900"/>
          <p14:tracePt t="53426" x="4457700" y="6794500"/>
          <p14:tracePt t="53443" x="4298950" y="6781800"/>
          <p14:tracePt t="53459" x="4159250" y="6762750"/>
          <p14:tracePt t="53476" x="4025900" y="6743700"/>
          <p14:tracePt t="53493" x="3879850" y="6718300"/>
          <p14:tracePt t="53509" x="3714750" y="6692900"/>
          <p14:tracePt t="53526" x="3549650" y="6654800"/>
          <p14:tracePt t="53541" x="3365500" y="6616700"/>
          <p14:tracePt t="53559" x="3200400" y="6578600"/>
          <p14:tracePt t="53576" x="2965450" y="6496050"/>
          <p14:tracePt t="53592" x="2819400" y="6445250"/>
          <p14:tracePt t="53609" x="2686050" y="6388100"/>
          <p14:tracePt t="53626" x="2546350" y="6318250"/>
          <p14:tracePt t="53643" x="2400300" y="6229350"/>
          <p14:tracePt t="53660" x="2286000" y="6140450"/>
          <p14:tracePt t="53676" x="2235200" y="6051550"/>
          <p14:tracePt t="53693" x="2241550" y="5975350"/>
          <p14:tracePt t="53930" x="2241550" y="5969000"/>
          <p14:tracePt t="53936" x="2241550" y="5956300"/>
          <p14:tracePt t="53945" x="2241550" y="5937250"/>
          <p14:tracePt t="53960" x="2241550" y="5924550"/>
          <p14:tracePt t="53976" x="2190750" y="5918200"/>
          <p14:tracePt t="53992" x="2120900" y="5918200"/>
          <p14:tracePt t="54009" x="2019300" y="5918200"/>
          <p14:tracePt t="54026" x="1854200" y="5918200"/>
          <p14:tracePt t="54043" x="1549400" y="5918200"/>
          <p14:tracePt t="54059" x="1136650" y="5918200"/>
          <p14:tracePt t="54075" x="628650" y="5880100"/>
          <p14:tracePt t="54092" x="38100" y="58483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5732-7A79-016C-9C3C-94E81B7B3D7A}"/>
              </a:ext>
            </a:extLst>
          </p:cNvPr>
          <p:cNvSpPr>
            <a:spLocks noGrp="1"/>
          </p:cNvSpPr>
          <p:nvPr>
            <p:ph type="title"/>
          </p:nvPr>
        </p:nvSpPr>
        <p:spPr>
          <a:xfrm>
            <a:off x="838200" y="365126"/>
            <a:ext cx="10515600" cy="977114"/>
          </a:xfrm>
        </p:spPr>
        <p:txBody>
          <a:bodyPr>
            <a:normAutofit/>
          </a:bodyPr>
          <a:lstStyle/>
          <a:p>
            <a:r>
              <a:rPr lang="en-US" sz="4000" u="sng">
                <a:latin typeface="Open Sans" panose="020B0606030504020204" pitchFamily="34" charset="0"/>
                <a:ea typeface="Open Sans" panose="020B0606030504020204" pitchFamily="34" charset="0"/>
                <a:cs typeface="Open Sans" panose="020B0606030504020204" pitchFamily="34" charset="0"/>
              </a:rPr>
              <a:t>Changes</a:t>
            </a:r>
            <a:endParaRPr lang="en-CA" sz="4000" u="sng">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06BAC7B-EBD1-CBDB-C70E-8BCC2C33CEE6}"/>
              </a:ext>
            </a:extLst>
          </p:cNvPr>
          <p:cNvSpPr>
            <a:spLocks noGrp="1"/>
          </p:cNvSpPr>
          <p:nvPr>
            <p:ph idx="1"/>
          </p:nvPr>
        </p:nvSpPr>
        <p:spPr>
          <a:xfrm>
            <a:off x="838200" y="1342240"/>
            <a:ext cx="10515600" cy="5254503"/>
          </a:xfrm>
        </p:spPr>
        <p:txBody>
          <a:bodyPr>
            <a:normAutofit/>
          </a:bodyPr>
          <a:lstStyle/>
          <a:p>
            <a:r>
              <a:rPr lang="en-US">
                <a:latin typeface="Open Sans" panose="020B0606030504020204" pitchFamily="34" charset="0"/>
                <a:ea typeface="Open Sans" panose="020B0606030504020204" pitchFamily="34" charset="0"/>
                <a:cs typeface="Open Sans" panose="020B0606030504020204" pitchFamily="34" charset="0"/>
              </a:rPr>
              <a:t>Territorial Archdeacons costs funded from CDT</a:t>
            </a:r>
          </a:p>
          <a:p>
            <a:r>
              <a:rPr lang="en-US">
                <a:latin typeface="Open Sans" panose="020B0606030504020204" pitchFamily="34" charset="0"/>
                <a:ea typeface="Open Sans" panose="020B0606030504020204" pitchFamily="34" charset="0"/>
                <a:cs typeface="Open Sans" panose="020B0606030504020204" pitchFamily="34" charset="0"/>
              </a:rPr>
              <a:t>Salaries up 4.1% and increased staffing</a:t>
            </a:r>
          </a:p>
          <a:p>
            <a:r>
              <a:rPr lang="en-US">
                <a:latin typeface="Open Sans" panose="020B0606030504020204" pitchFamily="34" charset="0"/>
                <a:ea typeface="Open Sans" panose="020B0606030504020204" pitchFamily="34" charset="0"/>
                <a:cs typeface="Open Sans" panose="020B0606030504020204" pitchFamily="34" charset="0"/>
              </a:rPr>
              <a:t>Other increases to archives, college chaplaincy, &amp; benefits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Reduced costs – Synod &amp; committee meetings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Prior Year apportionment recovery increasing</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Release of reserves and trust funds to income</a:t>
            </a:r>
          </a:p>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CA">
              <a:latin typeface="Open Sans" panose="020B0606030504020204" pitchFamily="34" charset="0"/>
              <a:ea typeface="Open Sans" panose="020B0606030504020204" pitchFamily="34" charset="0"/>
              <a:cs typeface="Open Sans" panose="020B0606030504020204" pitchFamily="34" charset="0"/>
            </a:endParaRPr>
          </a:p>
        </p:txBody>
      </p:sp>
      <p:pic>
        <p:nvPicPr>
          <p:cNvPr id="18" name="Audio 17">
            <a:hlinkClick r:id="" action="ppaction://media"/>
            <a:extLst>
              <a:ext uri="{FF2B5EF4-FFF2-40B4-BE49-F238E27FC236}">
                <a16:creationId xmlns:a16="http://schemas.microsoft.com/office/drawing/2014/main" id="{7CB131D9-8C89-EF97-867E-6E2E3D7CD9B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87859122"/>
      </p:ext>
    </p:extLst>
  </p:cSld>
  <p:clrMapOvr>
    <a:masterClrMapping/>
  </p:clrMapOvr>
  <mc:AlternateContent xmlns:mc="http://schemas.openxmlformats.org/markup-compatibility/2006" xmlns:p14="http://schemas.microsoft.com/office/powerpoint/2010/main">
    <mc:Choice Requires="p14">
      <p:transition spd="slow" p14:dur="2000" advTm="103040"/>
    </mc:Choice>
    <mc:Fallback xmlns="">
      <p:transition spd="slow" advTm="103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extLst>
    <p:ext uri="{3A86A75C-4F4B-4683-9AE1-C65F6400EC91}">
      <p14:laserTraceLst xmlns:p14="http://schemas.microsoft.com/office/powerpoint/2010/main">
        <p14:tracePtLst>
          <p14:tracePt t="4255" x="146050" y="1047750"/>
          <p14:tracePt t="4266" x="266700" y="1028700"/>
          <p14:tracePt t="4282" x="457200" y="1009650"/>
          <p14:tracePt t="4299" x="660400" y="990600"/>
          <p14:tracePt t="4316" x="857250" y="971550"/>
          <p14:tracePt t="4332" x="1054100" y="946150"/>
          <p14:tracePt t="4349" x="1238250" y="908050"/>
          <p14:tracePt t="4364" x="1397000" y="876300"/>
          <p14:tracePt t="4383" x="1536700" y="838200"/>
          <p14:tracePt t="4399" x="1651000" y="800100"/>
          <p14:tracePt t="4416" x="1746250" y="774700"/>
          <p14:tracePt t="4432" x="1879600" y="736600"/>
          <p14:tracePt t="4448" x="1943100" y="723900"/>
          <p14:tracePt t="4466" x="2006600" y="704850"/>
          <p14:tracePt t="4482" x="2057400" y="692150"/>
          <p14:tracePt t="4498" x="2089150" y="673100"/>
          <p14:tracePt t="4514" x="2101850" y="654050"/>
          <p14:tracePt t="4532" x="2108200" y="635000"/>
          <p14:tracePt t="4549" x="2114550" y="622300"/>
          <p14:tracePt t="4566" x="2133600" y="609600"/>
          <p14:tracePt t="4582" x="2159000" y="590550"/>
          <p14:tracePt t="4601" x="2184400" y="577850"/>
          <p14:tracePt t="4615" x="2190750" y="577850"/>
          <p14:tracePt t="4650" x="2184400" y="577850"/>
          <p14:tracePt t="4655" x="2159000" y="577850"/>
          <p14:tracePt t="4666" x="2120900" y="590550"/>
          <p14:tracePt t="4682" x="2006600" y="635000"/>
          <p14:tracePt t="4699" x="1885950" y="698500"/>
          <p14:tracePt t="4715" x="1765300" y="806450"/>
          <p14:tracePt t="4732" x="1625600" y="927100"/>
          <p14:tracePt t="4749" x="1504950" y="1041400"/>
          <p14:tracePt t="4766" x="1390650" y="1136650"/>
          <p14:tracePt t="4782" x="1289050" y="1212850"/>
          <p14:tracePt t="4799" x="1200150" y="1295400"/>
          <p14:tracePt t="4816" x="1047750" y="1377950"/>
          <p14:tracePt t="4832" x="958850" y="1428750"/>
          <p14:tracePt t="4849" x="869950" y="1460500"/>
          <p14:tracePt t="4866" x="793750" y="1485900"/>
          <p14:tracePt t="4882" x="749300" y="1485900"/>
          <p14:tracePt t="4899" x="736600" y="1485900"/>
          <p14:tracePt t="4952" x="736600" y="1492250"/>
          <p14:tracePt t="4959" x="730250" y="1492250"/>
          <p14:tracePt t="4968" x="723900" y="1504950"/>
          <p14:tracePt t="4983" x="717550" y="1530350"/>
          <p14:tracePt t="4998" x="692150" y="1568450"/>
          <p14:tracePt t="5015" x="660400" y="1612900"/>
          <p14:tracePt t="5032" x="641350" y="1638300"/>
          <p14:tracePt t="5049" x="635000" y="1638300"/>
          <p14:tracePt t="7730" x="641350" y="1638300"/>
          <p14:tracePt t="7735" x="647700" y="1638300"/>
          <p14:tracePt t="7749" x="654050" y="1638300"/>
          <p14:tracePt t="7765" x="666750" y="1638300"/>
          <p14:tracePt t="7782" x="685800" y="1644650"/>
          <p14:tracePt t="7798" x="704850" y="1651000"/>
          <p14:tracePt t="7815" x="730250" y="1651000"/>
          <p14:tracePt t="7832" x="749300" y="1657350"/>
          <p14:tracePt t="7849" x="768350" y="1663700"/>
          <p14:tracePt t="8113" x="768350" y="1670050"/>
          <p14:tracePt t="8193" x="762000" y="1670050"/>
          <p14:tracePt t="13731" x="762000" y="1676400"/>
          <p14:tracePt t="13744" x="762000" y="1682750"/>
          <p14:tracePt t="13759" x="755650" y="1689100"/>
          <p14:tracePt t="13767" x="755650" y="1701800"/>
          <p14:tracePt t="13781" x="755650" y="1708150"/>
          <p14:tracePt t="13798" x="749300" y="1733550"/>
          <p14:tracePt t="13814" x="749300" y="1765300"/>
          <p14:tracePt t="13830" x="742950" y="1784350"/>
          <p14:tracePt t="13848" x="742950" y="1816100"/>
          <p14:tracePt t="13864" x="742950" y="1835150"/>
          <p14:tracePt t="13879" x="736600" y="1873250"/>
          <p14:tracePt t="13897" x="736600" y="1911350"/>
          <p14:tracePt t="13914" x="736600" y="1949450"/>
          <p14:tracePt t="13931" x="736600" y="1981200"/>
          <p14:tracePt t="13948" x="736600" y="2000250"/>
          <p14:tracePt t="13964" x="736600" y="2012950"/>
          <p14:tracePt t="13981" x="736600" y="2019300"/>
          <p14:tracePt t="13998" x="736600" y="2025650"/>
          <p14:tracePt t="14016" x="736600" y="2032000"/>
          <p14:tracePt t="14033" x="736600" y="2038350"/>
          <p14:tracePt t="14048" x="736600" y="2044700"/>
          <p14:tracePt t="14065" x="730250" y="2051050"/>
          <p14:tracePt t="14145" x="730250" y="2057400"/>
          <p14:tracePt t="14193" x="730250" y="2063750"/>
          <p14:tracePt t="14207" x="723900" y="2063750"/>
          <p14:tracePt t="14224" x="723900" y="2070100"/>
          <p14:tracePt t="14233" x="717550" y="2070100"/>
          <p14:tracePt t="14313" x="717550" y="2076450"/>
          <p14:tracePt t="70530" x="711200" y="2082800"/>
          <p14:tracePt t="70544" x="711200" y="2095500"/>
          <p14:tracePt t="70560" x="704850" y="2101850"/>
          <p14:tracePt t="70567" x="704850" y="2108200"/>
          <p14:tracePt t="70576" x="698500" y="2114550"/>
          <p14:tracePt t="70592" x="692150" y="2133600"/>
          <p14:tracePt t="70607" x="685800" y="2146300"/>
          <p14:tracePt t="70624" x="666750" y="2197100"/>
          <p14:tracePt t="70640" x="666750" y="2241550"/>
          <p14:tracePt t="70656" x="666750" y="2273300"/>
          <p14:tracePt t="70673" x="666750" y="2305050"/>
          <p14:tracePt t="70690" x="666750" y="2330450"/>
          <p14:tracePt t="70707" x="666750" y="2362200"/>
          <p14:tracePt t="70724" x="666750" y="2406650"/>
          <p14:tracePt t="70740" x="685800" y="2457450"/>
          <p14:tracePt t="70757" x="692150" y="2489200"/>
          <p14:tracePt t="70773" x="698500" y="2501900"/>
          <p14:tracePt t="70790" x="704850" y="2508250"/>
          <p14:tracePt t="70865" x="704850" y="2514600"/>
          <p14:tracePt t="70879" x="704850" y="2520950"/>
          <p14:tracePt t="70895" x="704850" y="2527300"/>
          <p14:tracePt t="70953" x="704850" y="2533650"/>
          <p14:tracePt t="70969" x="704850" y="2540000"/>
          <p14:tracePt t="70983" x="704850" y="2552700"/>
          <p14:tracePt t="70992" x="704850" y="2565400"/>
          <p14:tracePt t="71007" x="704850" y="2571750"/>
          <p14:tracePt t="71022" x="704850" y="2584450"/>
          <p14:tracePt t="71040" x="704850" y="2590800"/>
          <p14:tracePt t="72473" x="704850" y="2597150"/>
          <p14:tracePt t="72497" x="704850" y="2603500"/>
          <p14:tracePt t="72625" x="704850" y="2609850"/>
          <p14:tracePt t="72631" x="698500" y="2609850"/>
          <p14:tracePt t="72641" x="698500" y="2616200"/>
          <p14:tracePt t="77810" x="698500" y="2622550"/>
          <p14:tracePt t="77816" x="698500" y="2628900"/>
          <p14:tracePt t="77825" x="698500" y="2641600"/>
          <p14:tracePt t="77839" x="698500" y="2654300"/>
          <p14:tracePt t="77856" x="692150" y="2698750"/>
          <p14:tracePt t="77873" x="685800" y="2730500"/>
          <p14:tracePt t="77889" x="679450" y="2774950"/>
          <p14:tracePt t="77906" x="673100" y="2813050"/>
          <p14:tracePt t="77923" x="666750" y="2844800"/>
          <p14:tracePt t="77939" x="660400" y="2857500"/>
          <p14:tracePt t="77956" x="660400" y="2863850"/>
          <p14:tracePt t="78553" x="660400" y="2870200"/>
          <p14:tracePt t="78559" x="654050" y="2876550"/>
          <p14:tracePt t="78573" x="654050" y="2882900"/>
          <p14:tracePt t="78590" x="654050" y="2914650"/>
          <p14:tracePt t="78609" x="654050" y="2984500"/>
          <p14:tracePt t="78623" x="654050" y="3016250"/>
          <p14:tracePt t="78640" x="647700" y="3098800"/>
          <p14:tracePt t="78653" x="647700" y="3130550"/>
          <p14:tracePt t="78673" x="628650" y="3194050"/>
          <p14:tracePt t="78689" x="628650" y="3219450"/>
          <p14:tracePt t="78706" x="615950" y="3244850"/>
          <p14:tracePt t="78723" x="603250" y="3282950"/>
          <p14:tracePt t="78739" x="590550" y="3321050"/>
          <p14:tracePt t="78756" x="584200" y="3359150"/>
          <p14:tracePt t="78772" x="584200" y="3390900"/>
          <p14:tracePt t="78789" x="584200" y="3422650"/>
          <p14:tracePt t="78806" x="584200" y="3454400"/>
          <p14:tracePt t="78823" x="584200" y="3473450"/>
          <p14:tracePt t="78839" x="584200" y="3486150"/>
          <p14:tracePt t="78856" x="584200" y="3498850"/>
          <p14:tracePt t="78871" x="584200" y="3505200"/>
          <p14:tracePt t="78890" x="584200" y="3517900"/>
          <p14:tracePt t="78906" x="584200" y="3530600"/>
          <p14:tracePt t="78923" x="584200" y="3543300"/>
          <p14:tracePt t="78940" x="584200" y="3556000"/>
          <p14:tracePt t="78956" x="584200" y="3568700"/>
          <p14:tracePt t="78973" x="584200" y="3575050"/>
          <p14:tracePt t="78989" x="584200" y="3581400"/>
          <p14:tracePt t="79200" x="584200" y="3587750"/>
          <p14:tracePt t="79233" x="590550" y="3587750"/>
          <p14:tracePt t="79247" x="603250" y="3587750"/>
          <p14:tracePt t="79257" x="615950" y="3581400"/>
          <p14:tracePt t="79263" x="641350" y="3562350"/>
          <p14:tracePt t="79273" x="660400" y="3549650"/>
          <p14:tracePt t="79288" x="692150" y="3505200"/>
          <p14:tracePt t="79306" x="698500" y="3479800"/>
          <p14:tracePt t="79322" x="698500" y="3473450"/>
          <p14:tracePt t="79657" x="692150" y="3473450"/>
          <p14:tracePt t="79663" x="685800" y="3473450"/>
          <p14:tracePt t="79679" x="679450" y="3473450"/>
          <p14:tracePt t="79689" x="679450" y="3479800"/>
          <p14:tracePt t="79706" x="673100" y="3479800"/>
          <p14:tracePt t="79743" x="679450" y="3479800"/>
          <p14:tracePt t="84081" x="679450" y="3486150"/>
          <p14:tracePt t="84095" x="679450" y="3498850"/>
          <p14:tracePt t="84111" x="679450" y="3505200"/>
          <p14:tracePt t="84127" x="679450" y="3511550"/>
          <p14:tracePt t="84135" x="673100" y="3511550"/>
          <p14:tracePt t="84150" x="673100" y="3517900"/>
          <p14:tracePt t="84167" x="673100" y="3524250"/>
          <p14:tracePt t="84175" x="673100" y="3530600"/>
          <p14:tracePt t="84188" x="666750" y="3536950"/>
          <p14:tracePt t="84205" x="660400" y="3568700"/>
          <p14:tracePt t="84222" x="654050" y="3600450"/>
          <p14:tracePt t="84239" x="641350" y="3651250"/>
          <p14:tracePt t="84255" x="635000" y="3702050"/>
          <p14:tracePt t="84272" x="615950" y="3778250"/>
          <p14:tracePt t="84289" x="603250" y="3829050"/>
          <p14:tracePt t="84305" x="590550" y="3886200"/>
          <p14:tracePt t="84322" x="577850" y="3943350"/>
          <p14:tracePt t="84339" x="565150" y="4000500"/>
          <p14:tracePt t="84355" x="552450" y="4064000"/>
          <p14:tracePt t="84372" x="552450" y="4114800"/>
          <p14:tracePt t="84388" x="539750" y="4178300"/>
          <p14:tracePt t="84406" x="527050" y="4248150"/>
          <p14:tracePt t="84422" x="514350" y="4311650"/>
          <p14:tracePt t="84439" x="508000" y="4375150"/>
          <p14:tracePt t="84454" x="495300" y="4438650"/>
          <p14:tracePt t="84473" x="488950" y="4521200"/>
          <p14:tracePt t="84489" x="476250" y="4565650"/>
          <p14:tracePt t="84505" x="476250" y="4616450"/>
          <p14:tracePt t="84522" x="476250" y="4660900"/>
          <p14:tracePt t="84539" x="476250" y="4692650"/>
          <p14:tracePt t="84555" x="476250" y="4730750"/>
          <p14:tracePt t="84572" x="476250" y="4749800"/>
          <p14:tracePt t="84588" x="476250" y="4775200"/>
          <p14:tracePt t="84607" x="476250" y="4794250"/>
          <p14:tracePt t="84622" x="476250" y="4800600"/>
          <p14:tracePt t="88321" x="476250" y="4806950"/>
          <p14:tracePt t="88327" x="476250" y="4813300"/>
          <p14:tracePt t="88338" x="469900" y="4819650"/>
          <p14:tracePt t="88355" x="469900" y="4832350"/>
          <p14:tracePt t="88371" x="463550" y="4832350"/>
          <p14:tracePt t="94801" x="463550" y="4838700"/>
          <p14:tracePt t="94808" x="463550" y="4845050"/>
          <p14:tracePt t="94821" x="463550" y="4857750"/>
          <p14:tracePt t="94838" x="463550" y="4876800"/>
          <p14:tracePt t="94853" x="457200" y="4902200"/>
          <p14:tracePt t="94871" x="450850" y="4921250"/>
          <p14:tracePt t="94887" x="450850" y="4959350"/>
          <p14:tracePt t="94904" x="450850" y="5016500"/>
          <p14:tracePt t="94921" x="444500" y="5060950"/>
          <p14:tracePt t="94937" x="444500" y="5111750"/>
          <p14:tracePt t="94954" x="438150" y="5162550"/>
          <p14:tracePt t="94971" x="431800" y="5226050"/>
          <p14:tracePt t="94987" x="425450" y="5289550"/>
          <p14:tracePt t="95004" x="425450" y="5359400"/>
          <p14:tracePt t="95020" x="425450" y="5410200"/>
          <p14:tracePt t="95037" x="425450" y="5448300"/>
          <p14:tracePt t="95054" x="425450" y="5499100"/>
          <p14:tracePt t="95071" x="425450" y="5568950"/>
          <p14:tracePt t="95087" x="431800" y="5657850"/>
          <p14:tracePt t="95104" x="457200" y="5784850"/>
          <p14:tracePt t="95121" x="469900" y="5873750"/>
          <p14:tracePt t="95137" x="488950" y="5956300"/>
          <p14:tracePt t="95154" x="508000" y="6032500"/>
          <p14:tracePt t="95171" x="527050" y="6083300"/>
          <p14:tracePt t="95187" x="527050" y="6108700"/>
          <p14:tracePt t="95204" x="533400" y="6115050"/>
          <p14:tracePt t="95351" x="533400" y="6108700"/>
          <p14:tracePt t="95375" x="533400" y="6102350"/>
          <p14:tracePt t="95383" x="533400" y="6096000"/>
          <p14:tracePt t="95391" x="533400" y="6083300"/>
          <p14:tracePt t="95404" x="533400" y="6076950"/>
          <p14:tracePt t="95420" x="533400" y="6064250"/>
          <p14:tracePt t="95437" x="533400" y="6051550"/>
          <p14:tracePt t="95454" x="533400" y="6026150"/>
          <p14:tracePt t="95471" x="546100" y="6007100"/>
          <p14:tracePt t="95486" x="558800" y="5975350"/>
          <p14:tracePt t="95504" x="565150" y="5949950"/>
          <p14:tracePt t="95521" x="565150" y="5937250"/>
          <p14:tracePt t="95537" x="565150" y="5930900"/>
          <p14:tracePt t="95753" x="565150" y="5937250"/>
          <p14:tracePt t="95767" x="565150" y="5943600"/>
          <p14:tracePt t="95775" x="565150" y="5949950"/>
          <p14:tracePt t="95791" x="565150" y="5956300"/>
          <p14:tracePt t="95815" x="565150" y="5962650"/>
          <p14:tracePt t="101537" x="552450" y="5962650"/>
          <p14:tracePt t="101543" x="539750" y="5962650"/>
          <p14:tracePt t="101553" x="520700" y="5962650"/>
          <p14:tracePt t="101569" x="450850" y="5943600"/>
          <p14:tracePt t="101586" x="323850" y="5905500"/>
          <p14:tracePt t="101605" x="177800" y="5854700"/>
          <p14:tracePt t="101620" x="12700" y="57912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9AEC-D41F-C5D0-2E38-BBC5FB1540A4}"/>
              </a:ext>
            </a:extLst>
          </p:cNvPr>
          <p:cNvSpPr>
            <a:spLocks noGrp="1"/>
          </p:cNvSpPr>
          <p:nvPr>
            <p:ph type="title"/>
          </p:nvPr>
        </p:nvSpPr>
        <p:spPr/>
        <p:txBody>
          <a:bodyPr>
            <a:normAutofit/>
          </a:bodyPr>
          <a:lstStyle/>
          <a:p>
            <a:r>
              <a:rPr lang="en-US" sz="3600">
                <a:latin typeface="Open Sans" panose="020B0606030504020204" pitchFamily="34" charset="0"/>
                <a:ea typeface="Open Sans" panose="020B0606030504020204" pitchFamily="34" charset="0"/>
                <a:cs typeface="Open Sans" panose="020B0606030504020204" pitchFamily="34" charset="0"/>
              </a:rPr>
              <a:t>Apportionments to parishes</a:t>
            </a:r>
            <a:endParaRPr lang="en-CA" sz="360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D33C7D8-793C-0AD8-E6D9-FDCEE5763EFF}"/>
              </a:ext>
            </a:extLst>
          </p:cNvPr>
          <p:cNvSpPr>
            <a:spLocks noGrp="1"/>
          </p:cNvSpPr>
          <p:nvPr>
            <p:ph idx="1"/>
          </p:nvPr>
        </p:nvSpPr>
        <p:spPr>
          <a:xfrm>
            <a:off x="838200" y="1410789"/>
            <a:ext cx="10515600" cy="4766174"/>
          </a:xfrm>
        </p:spPr>
        <p:txBody>
          <a:bodyPr>
            <a:normAutofit/>
          </a:bodyPr>
          <a:lstStyle/>
          <a:p>
            <a:r>
              <a:rPr lang="en-US">
                <a:latin typeface="Open Sans" panose="020B0606030504020204" pitchFamily="34" charset="0"/>
                <a:ea typeface="Open Sans" panose="020B0606030504020204" pitchFamily="34" charset="0"/>
                <a:cs typeface="Open Sans" panose="020B0606030504020204" pitchFamily="34" charset="0"/>
              </a:rPr>
              <a:t>Total $3.1M </a:t>
            </a:r>
          </a:p>
          <a:p>
            <a:pPr lvl="1"/>
            <a:r>
              <a:rPr lang="en-US">
                <a:latin typeface="Open Sans" panose="020B0606030504020204" pitchFamily="34" charset="0"/>
                <a:ea typeface="Open Sans" panose="020B0606030504020204" pitchFamily="34" charset="0"/>
                <a:cs typeface="Open Sans" panose="020B0606030504020204" pitchFamily="34" charset="0"/>
              </a:rPr>
              <a:t>Within cap set by Council – 24.5% of aggregated 2022 apportionment bases (derived from key operating costs)</a:t>
            </a:r>
          </a:p>
          <a:p>
            <a:pPr lvl="1"/>
            <a:r>
              <a:rPr lang="en-US">
                <a:latin typeface="Open Sans" panose="020B0606030504020204" pitchFamily="34" charset="0"/>
                <a:ea typeface="Open Sans" panose="020B0606030504020204" pitchFamily="34" charset="0"/>
                <a:cs typeface="Open Sans" panose="020B0606030504020204" pitchFamily="34" charset="0"/>
              </a:rPr>
              <a:t>Some parishes haven’t reported – 10% increase</a:t>
            </a:r>
          </a:p>
          <a:p>
            <a:pPr lvl="1"/>
            <a:r>
              <a:rPr lang="en-US">
                <a:latin typeface="Open Sans" panose="020B0606030504020204" pitchFamily="34" charset="0"/>
                <a:ea typeface="Open Sans" panose="020B0606030504020204" pitchFamily="34" charset="0"/>
                <a:cs typeface="Open Sans" panose="020B0606030504020204" pitchFamily="34" charset="0"/>
              </a:rPr>
              <a:t>Appt basis is up 6% indicating overall growth despite some closures</a:t>
            </a:r>
          </a:p>
          <a:p>
            <a:pPr lvl="1"/>
            <a:endParaRPr lang="en-US">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Separate files for calculations and comparisons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highlight>
                  <a:srgbClr val="FFFF00"/>
                </a:highlight>
                <a:latin typeface="Open Sans" panose="020B0606030504020204" pitchFamily="34" charset="0"/>
                <a:ea typeface="Open Sans" panose="020B0606030504020204" pitchFamily="34" charset="0"/>
                <a:cs typeface="Open Sans" panose="020B0606030504020204" pitchFamily="34" charset="0"/>
              </a:rPr>
              <a:t>Please check the inputs for your parish</a:t>
            </a:r>
          </a:p>
          <a:p>
            <a:pPr lvl="1"/>
            <a:r>
              <a:rPr lang="en-US">
                <a:highlight>
                  <a:srgbClr val="FFFF00"/>
                </a:highlight>
                <a:latin typeface="Open Sans" panose="020B0606030504020204" pitchFamily="34" charset="0"/>
                <a:ea typeface="Open Sans" panose="020B0606030504020204" pitchFamily="34" charset="0"/>
                <a:cs typeface="Open Sans" panose="020B0606030504020204" pitchFamily="34" charset="0"/>
              </a:rPr>
              <a:t>Dec. 1 deadline to request changes</a:t>
            </a:r>
          </a:p>
          <a:p>
            <a:endParaRPr lang="en-CA"/>
          </a:p>
        </p:txBody>
      </p:sp>
      <p:pic>
        <p:nvPicPr>
          <p:cNvPr id="31" name="Audio 30">
            <a:hlinkClick r:id="" action="ppaction://media"/>
            <a:extLst>
              <a:ext uri="{FF2B5EF4-FFF2-40B4-BE49-F238E27FC236}">
                <a16:creationId xmlns:a16="http://schemas.microsoft.com/office/drawing/2014/main" id="{DDED1358-E48B-CC27-806F-EA35A7C4AA3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67822315"/>
      </p:ext>
    </p:extLst>
  </p:cSld>
  <p:clrMapOvr>
    <a:masterClrMapping/>
  </p:clrMapOvr>
  <mc:AlternateContent xmlns:mc="http://schemas.openxmlformats.org/markup-compatibility/2006" xmlns:p14="http://schemas.microsoft.com/office/powerpoint/2010/main">
    <mc:Choice Requires="p14">
      <p:transition spd="slow" p14:dur="2000" advTm="62814"/>
    </mc:Choice>
    <mc:Fallback xmlns="">
      <p:transition spd="slow" advTm="62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extLst>
    <p:ext uri="{3A86A75C-4F4B-4683-9AE1-C65F6400EC91}">
      <p14:laserTraceLst xmlns:p14="http://schemas.microsoft.com/office/powerpoint/2010/main">
        <p14:tracePtLst>
          <p14:tracePt t="8030" x="590550" y="1682750"/>
          <p14:tracePt t="8038" x="590550" y="1695450"/>
          <p14:tracePt t="8055" x="590550" y="1720850"/>
          <p14:tracePt t="8072" x="603250" y="1758950"/>
          <p14:tracePt t="8088" x="615950" y="1797050"/>
          <p14:tracePt t="8105" x="635000" y="1828800"/>
          <p14:tracePt t="8122" x="654050" y="1866900"/>
          <p14:tracePt t="8139" x="666750" y="1892300"/>
          <p14:tracePt t="8156" x="685800" y="1924050"/>
          <p14:tracePt t="8172" x="698500" y="1962150"/>
          <p14:tracePt t="8188" x="717550" y="1981200"/>
          <p14:tracePt t="8205" x="723900" y="2006600"/>
          <p14:tracePt t="8221" x="736600" y="2019300"/>
          <p14:tracePt t="8238" x="749300" y="2051050"/>
          <p14:tracePt t="8255" x="768350" y="2082800"/>
          <p14:tracePt t="8272" x="793750" y="2101850"/>
          <p14:tracePt t="8291" x="806450" y="2114550"/>
          <p14:tracePt t="8305" x="806450" y="2120900"/>
          <p14:tracePt t="18166" x="812800" y="2120900"/>
          <p14:tracePt t="18173" x="812800" y="2133600"/>
          <p14:tracePt t="18187" x="819150" y="2152650"/>
          <p14:tracePt t="18204" x="825500" y="2209800"/>
          <p14:tracePt t="18221" x="825500" y="2266950"/>
          <p14:tracePt t="18237" x="825500" y="2311400"/>
          <p14:tracePt t="18254" x="825500" y="2355850"/>
          <p14:tracePt t="18271" x="825500" y="2393950"/>
          <p14:tracePt t="18289" x="825500" y="2425700"/>
          <p14:tracePt t="18304" x="825500" y="2451100"/>
          <p14:tracePt t="18321" x="819150" y="2482850"/>
          <p14:tracePt t="18336" x="812800" y="2508250"/>
          <p14:tracePt t="18354" x="812800" y="2520950"/>
          <p14:tracePt t="18371" x="806450" y="2527300"/>
          <p14:tracePt t="18388" x="806450" y="2533650"/>
          <p14:tracePt t="18412" x="806450" y="2540000"/>
          <p14:tracePt t="18438" x="800100" y="2540000"/>
          <p14:tracePt t="18454" x="800100" y="2546350"/>
          <p14:tracePt t="18470" x="800100" y="2552700"/>
          <p14:tracePt t="18492" x="793750" y="2552700"/>
          <p14:tracePt t="18500" x="793750" y="2559050"/>
          <p14:tracePt t="18516" x="793750" y="2565400"/>
          <p14:tracePt t="18532" x="787400" y="2565400"/>
          <p14:tracePt t="18541" x="787400" y="2571750"/>
          <p14:tracePt t="18554" x="787400" y="2578100"/>
          <p14:tracePt t="18571" x="787400" y="2584450"/>
          <p14:tracePt t="18587" x="781050" y="2603500"/>
          <p14:tracePt t="18604" x="774700" y="2622550"/>
          <p14:tracePt t="18621" x="768350" y="2654300"/>
          <p14:tracePt t="18637" x="768350" y="2686050"/>
          <p14:tracePt t="18654" x="762000" y="2711450"/>
          <p14:tracePt t="18671" x="762000" y="2724150"/>
          <p14:tracePt t="18687" x="762000" y="2743200"/>
          <p14:tracePt t="18704" x="762000" y="2755900"/>
          <p14:tracePt t="18721" x="762000" y="2762250"/>
          <p14:tracePt t="18738" x="762000" y="2768600"/>
          <p14:tracePt t="20726" x="762000" y="2774950"/>
          <p14:tracePt t="20733" x="774700" y="2774950"/>
          <p14:tracePt t="20740" x="787400" y="2781300"/>
          <p14:tracePt t="20753" x="800100" y="2794000"/>
          <p14:tracePt t="20770" x="812800" y="2794000"/>
          <p14:tracePt t="23886" x="812800" y="2800350"/>
          <p14:tracePt t="23925" x="812800" y="2813050"/>
          <p14:tracePt t="23932" x="825500" y="2832100"/>
          <p14:tracePt t="23941" x="831850" y="2851150"/>
          <p14:tracePt t="23953" x="838200" y="2863850"/>
          <p14:tracePt t="23970" x="850900" y="2895600"/>
          <p14:tracePt t="23987" x="857250" y="2927350"/>
          <p14:tracePt t="24003" x="869950" y="2952750"/>
          <p14:tracePt t="24020" x="876300" y="2965450"/>
          <p14:tracePt t="24068" x="882650" y="2965450"/>
          <p14:tracePt t="24076" x="882650" y="2971800"/>
          <p14:tracePt t="24087" x="882650" y="2978150"/>
          <p14:tracePt t="24103" x="895350" y="2990850"/>
          <p14:tracePt t="24120" x="908050" y="3003550"/>
          <p14:tracePt t="24137" x="914400" y="3009900"/>
          <p14:tracePt t="24153" x="920750" y="3016250"/>
          <p14:tracePt t="24170" x="920750" y="3022600"/>
          <p14:tracePt t="24186" x="927100" y="3028950"/>
          <p14:tracePt t="24203" x="939800" y="3035300"/>
          <p14:tracePt t="24220" x="946150" y="3041650"/>
          <p14:tracePt t="24236" x="952500" y="3048000"/>
          <p14:tracePt t="24253" x="952500" y="3054350"/>
          <p14:tracePt t="24286" x="952500" y="3060700"/>
          <p14:tracePt t="24303" x="958850" y="3067050"/>
          <p14:tracePt t="24308" x="958850" y="3073400"/>
          <p14:tracePt t="24320" x="965200" y="3079750"/>
          <p14:tracePt t="24335" x="977900" y="3092450"/>
          <p14:tracePt t="24353" x="990600" y="3105150"/>
          <p14:tracePt t="24372" x="990600" y="3111500"/>
          <p14:tracePt t="24386" x="990600" y="3117850"/>
          <p14:tracePt t="24403" x="996950" y="3124200"/>
          <p14:tracePt t="24420" x="1003300" y="3136900"/>
          <p14:tracePt t="24436" x="1009650" y="3143250"/>
          <p14:tracePt t="24454" x="1016000" y="3149600"/>
          <p14:tracePt t="24470" x="1022350" y="3168650"/>
          <p14:tracePt t="24486" x="1035050" y="3187700"/>
          <p14:tracePt t="24503" x="1035050" y="3200400"/>
          <p14:tracePt t="24520" x="1047750" y="3213100"/>
          <p14:tracePt t="24537" x="1047750" y="3225800"/>
          <p14:tracePt t="24553" x="1054100" y="3232150"/>
          <p14:tracePt t="24569" x="1060450" y="3244850"/>
          <p14:tracePt t="24586" x="1066800" y="3257550"/>
          <p14:tracePt t="24603" x="1073150" y="3270250"/>
          <p14:tracePt t="24620" x="1079500" y="3276600"/>
          <p14:tracePt t="24636" x="1079500" y="3282950"/>
          <p14:tracePt t="36664" x="1079500" y="3289300"/>
          <p14:tracePt t="36676" x="1079500" y="3295650"/>
          <p14:tracePt t="36692" x="1079500" y="3302000"/>
          <p14:tracePt t="36700" x="1079500" y="3308350"/>
          <p14:tracePt t="36719" x="1066800" y="3327400"/>
          <p14:tracePt t="36735" x="1060450" y="3352800"/>
          <p14:tracePt t="36752" x="1047750" y="3390900"/>
          <p14:tracePt t="36766" x="1035050" y="3429000"/>
          <p14:tracePt t="36785" x="1016000" y="3467100"/>
          <p14:tracePt t="36800" x="996950" y="3505200"/>
          <p14:tracePt t="36818" x="984250" y="3543300"/>
          <p14:tracePt t="36835" x="965200" y="3594100"/>
          <p14:tracePt t="36852" x="958850" y="3663950"/>
          <p14:tracePt t="36866" x="946150" y="3740150"/>
          <p14:tracePt t="36886" x="946150" y="3860800"/>
          <p14:tracePt t="36899" x="946150" y="3924300"/>
          <p14:tracePt t="36917" x="946150" y="3975100"/>
          <p14:tracePt t="36935" x="946150" y="4025900"/>
          <p14:tracePt t="36952" x="946150" y="4089400"/>
          <p14:tracePt t="36967" x="939800" y="4178300"/>
          <p14:tracePt t="36985" x="927100" y="4286250"/>
          <p14:tracePt t="37002" x="920750" y="4356100"/>
          <p14:tracePt t="37018" x="914400" y="4406900"/>
          <p14:tracePt t="37035" x="901700" y="4432300"/>
          <p14:tracePt t="37049" x="882650" y="4470400"/>
          <p14:tracePt t="37069" x="850900" y="4521200"/>
          <p14:tracePt t="37083" x="838200" y="4540250"/>
          <p14:tracePt t="37100" x="812800" y="4572000"/>
          <p14:tracePt t="37118" x="793750" y="4584700"/>
          <p14:tracePt t="37133" x="787400" y="4597400"/>
          <p14:tracePt t="37152" x="774700" y="4603750"/>
          <p14:tracePt t="37168" x="762000" y="4616450"/>
          <p14:tracePt t="37183" x="736600" y="4622800"/>
          <p14:tracePt t="37202" x="730250" y="4629150"/>
          <p14:tracePt t="37438" x="723900" y="4629150"/>
          <p14:tracePt t="37493" x="717550" y="4629150"/>
          <p14:tracePt t="37503" x="717550" y="4622800"/>
          <p14:tracePt t="37508" x="704850" y="4622800"/>
          <p14:tracePt t="37525" x="692150" y="4616450"/>
          <p14:tracePt t="37535" x="692150" y="4610100"/>
          <p14:tracePt t="37549" x="692150" y="4603750"/>
          <p14:tracePt t="37568" x="685800" y="4603750"/>
          <p14:tracePt t="37604" x="679450" y="4603750"/>
          <p14:tracePt t="37613" x="679450" y="4597400"/>
          <p14:tracePt t="40454" x="679450" y="4591050"/>
          <p14:tracePt t="40460" x="673100" y="4591050"/>
          <p14:tracePt t="40509" x="666750" y="4591050"/>
          <p14:tracePt t="45972" x="660400" y="4591050"/>
          <p14:tracePt t="46661" x="660400" y="4584700"/>
          <p14:tracePt t="46685" x="660400" y="4578350"/>
          <p14:tracePt t="46702" x="660400" y="4572000"/>
          <p14:tracePt t="46708" x="660400" y="4565650"/>
          <p14:tracePt t="46734" x="660400" y="4559300"/>
          <p14:tracePt t="46750" x="660400" y="4552950"/>
          <p14:tracePt t="46756" x="666750" y="4546600"/>
          <p14:tracePt t="46767" x="666750" y="4540250"/>
          <p14:tracePt t="46784" x="666750" y="4533900"/>
          <p14:tracePt t="46800" x="666750" y="4521200"/>
          <p14:tracePt t="46817" x="673100" y="4521200"/>
          <p14:tracePt t="47606" x="673100" y="4527550"/>
          <p14:tracePt t="47612" x="666750" y="4540250"/>
          <p14:tracePt t="47621" x="654050" y="4565650"/>
          <p14:tracePt t="47634" x="641350" y="4584700"/>
          <p14:tracePt t="47650" x="628650" y="4622800"/>
          <p14:tracePt t="47667" x="622300" y="4673600"/>
          <p14:tracePt t="47684" x="615950" y="4730750"/>
          <p14:tracePt t="47700" x="603250" y="4819650"/>
          <p14:tracePt t="47717" x="590550" y="4902200"/>
          <p14:tracePt t="47733" x="565150" y="4984750"/>
          <p14:tracePt t="47749" x="546100" y="5118100"/>
          <p14:tracePt t="47767" x="546100" y="5232400"/>
          <p14:tracePt t="47783" x="546100" y="5334000"/>
          <p14:tracePt t="47800" x="546100" y="5429250"/>
          <p14:tracePt t="47817" x="546100" y="5499100"/>
          <p14:tracePt t="47833" x="546100" y="5556250"/>
          <p14:tracePt t="47850" x="546100" y="5588000"/>
          <p14:tracePt t="47867" x="546100" y="5626100"/>
          <p14:tracePt t="47883" x="546100" y="5651500"/>
          <p14:tracePt t="47900" x="546100" y="5664200"/>
          <p14:tracePt t="47916" x="546100" y="5670550"/>
          <p14:tracePt t="56894" x="546100" y="5676900"/>
          <p14:tracePt t="56900" x="571500" y="5695950"/>
          <p14:tracePt t="56916" x="577850" y="5708650"/>
          <p14:tracePt t="56933" x="584200" y="5721350"/>
          <p14:tracePt t="57742" x="590550" y="5721350"/>
          <p14:tracePt t="61566" x="590550" y="5715000"/>
          <p14:tracePt t="61582" x="590550" y="5708650"/>
          <p14:tracePt t="61598" x="590550" y="5702300"/>
          <p14:tracePt t="61604" x="590550" y="5695950"/>
          <p14:tracePt t="61615" x="590550" y="5670550"/>
          <p14:tracePt t="61632" x="546100" y="5594350"/>
          <p14:tracePt t="61648" x="457200" y="5473700"/>
          <p14:tracePt t="61664" x="336550" y="5346700"/>
          <p14:tracePt t="61682" x="165100" y="51816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5732-7A79-016C-9C3C-94E81B7B3D7A}"/>
              </a:ext>
            </a:extLst>
          </p:cNvPr>
          <p:cNvSpPr>
            <a:spLocks noGrp="1"/>
          </p:cNvSpPr>
          <p:nvPr>
            <p:ph type="title"/>
          </p:nvPr>
        </p:nvSpPr>
        <p:spPr>
          <a:xfrm>
            <a:off x="838200" y="365126"/>
            <a:ext cx="10515600" cy="977114"/>
          </a:xfrm>
        </p:spPr>
        <p:txBody>
          <a:bodyPr>
            <a:normAutofit/>
          </a:bodyPr>
          <a:lstStyle/>
          <a:p>
            <a:r>
              <a:rPr lang="en-US" sz="4000" u="sng">
                <a:latin typeface="Open Sans" panose="020B0606030504020204" pitchFamily="34" charset="0"/>
                <a:ea typeface="Open Sans" panose="020B0606030504020204" pitchFamily="34" charset="0"/>
                <a:cs typeface="Open Sans" panose="020B0606030504020204" pitchFamily="34" charset="0"/>
              </a:rPr>
              <a:t>Wrap Up</a:t>
            </a:r>
            <a:endParaRPr lang="en-CA" sz="4000" u="sng">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306BAC7B-EBD1-CBDB-C70E-8BCC2C33CEE6}"/>
              </a:ext>
            </a:extLst>
          </p:cNvPr>
          <p:cNvSpPr>
            <a:spLocks noGrp="1"/>
          </p:cNvSpPr>
          <p:nvPr>
            <p:ph idx="1"/>
          </p:nvPr>
        </p:nvSpPr>
        <p:spPr>
          <a:xfrm>
            <a:off x="1534886" y="2046513"/>
            <a:ext cx="9818914" cy="4130449"/>
          </a:xfrm>
        </p:spPr>
        <p:txBody>
          <a:bodyPr>
            <a:normAutofit/>
          </a:bodyPr>
          <a:lstStyle/>
          <a:p>
            <a:r>
              <a:rPr lang="en-US">
                <a:latin typeface="Open Sans" panose="020B0606030504020204" pitchFamily="34" charset="0"/>
                <a:ea typeface="Open Sans" panose="020B0606030504020204" pitchFamily="34" charset="0"/>
                <a:cs typeface="Open Sans" panose="020B0606030504020204" pitchFamily="34" charset="0"/>
              </a:rPr>
              <a:t>Improvements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panose="020B0606030504020204" pitchFamily="34" charset="0"/>
                <a:ea typeface="Open Sans" panose="020B0606030504020204" pitchFamily="34" charset="0"/>
                <a:cs typeface="Open Sans" panose="020B0606030504020204" pitchFamily="34" charset="0"/>
              </a:rPr>
              <a:t>Questions through Regional Deans</a:t>
            </a:r>
          </a:p>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a:p>
            <a:endParaRPr lang="en-CA">
              <a:latin typeface="Open Sans" panose="020B0606030504020204" pitchFamily="34" charset="0"/>
              <a:ea typeface="Open Sans" panose="020B0606030504020204" pitchFamily="34" charset="0"/>
              <a:cs typeface="Open Sans" panose="020B0606030504020204" pitchFamily="34" charset="0"/>
            </a:endParaRPr>
          </a:p>
        </p:txBody>
      </p:sp>
      <p:pic>
        <p:nvPicPr>
          <p:cNvPr id="12" name="Audio 11">
            <a:hlinkClick r:id="" action="ppaction://media"/>
            <a:extLst>
              <a:ext uri="{FF2B5EF4-FFF2-40B4-BE49-F238E27FC236}">
                <a16:creationId xmlns:a16="http://schemas.microsoft.com/office/drawing/2014/main" id="{2BB14622-7AAA-9A3B-90B4-794A0ED801F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23260274"/>
      </p:ext>
    </p:extLst>
  </p:cSld>
  <p:clrMapOvr>
    <a:masterClrMapping/>
  </p:clrMapOvr>
  <mc:AlternateContent xmlns:mc="http://schemas.openxmlformats.org/markup-compatibility/2006" xmlns:p14="http://schemas.microsoft.com/office/powerpoint/2010/main">
    <mc:Choice Requires="p14">
      <p:transition spd="slow" p14:dur="2000" advTm="10934"/>
    </mc:Choice>
    <mc:Fallback xmlns="">
      <p:transition spd="slow" advTm="109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1017</Words>
  <Application>Microsoft Office PowerPoint</Application>
  <PresentationFormat>Widescreen</PresentationFormat>
  <Paragraphs>107</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Open Sans</vt:lpstr>
      <vt:lpstr>Office Theme</vt:lpstr>
      <vt:lpstr>Diocese of Huron </vt:lpstr>
      <vt:lpstr>Documents to Review</vt:lpstr>
      <vt:lpstr>2024 Draft Budget Summary ($000’s)</vt:lpstr>
      <vt:lpstr>Changes</vt:lpstr>
      <vt:lpstr>Apportionments to parishes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Huron</dc:title>
  <dc:creator>Mark Charlton</dc:creator>
  <cp:lastModifiedBy>Davor Milicevic</cp:lastModifiedBy>
  <cp:revision>4</cp:revision>
  <dcterms:created xsi:type="dcterms:W3CDTF">2022-10-20T13:22:22Z</dcterms:created>
  <dcterms:modified xsi:type="dcterms:W3CDTF">2023-11-03T18:54:14Z</dcterms:modified>
</cp:coreProperties>
</file>