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401" autoAdjust="0"/>
  </p:normalViewPr>
  <p:slideViewPr>
    <p:cSldViewPr snapToGrid="0">
      <p:cViewPr varScale="1">
        <p:scale>
          <a:sx n="53" d="100"/>
          <a:sy n="53" d="100"/>
        </p:scale>
        <p:origin x="11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DC4B35-A10B-4221-BB47-9A2E86986DC1}" type="datetimeFigureOut">
              <a:rPr lang="en-CA" smtClean="0"/>
              <a:t>2024-04-05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C2D6B3-766C-4D29-BBD4-0F5BFE94D5BB}" type="slidenum">
              <a:rPr lang="en-CA" smtClean="0"/>
              <a:t>‹#›</a:t>
            </a:fld>
            <a:endParaRPr lang="en-CA"/>
          </a:p>
        </p:txBody>
      </p:sp>
    </p:spTree>
    <p:extLst>
      <p:ext uri="{BB962C8B-B14F-4D97-AF65-F5344CB8AC3E}">
        <p14:creationId xmlns:p14="http://schemas.microsoft.com/office/powerpoint/2010/main" val="3668729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4/5/2024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4/5/2024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4/5/2024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4/5/2024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4/5/2024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4/5/2024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4/5/2024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iohuro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Safe church</a:t>
            </a:r>
          </a:p>
        </p:txBody>
      </p:sp>
      <p:sp>
        <p:nvSpPr>
          <p:cNvPr id="3" name="Subtitle 2"/>
          <p:cNvSpPr>
            <a:spLocks noGrp="1"/>
          </p:cNvSpPr>
          <p:nvPr>
            <p:ph type="subTitle" idx="1"/>
          </p:nvPr>
        </p:nvSpPr>
        <p:spPr/>
        <p:txBody>
          <a:bodyPr/>
          <a:lstStyle/>
          <a:p>
            <a:r>
              <a:rPr lang="en-CA" dirty="0"/>
              <a:t>Safeguarding the body of Christ in the Diocese of Huron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3680" y="1720131"/>
            <a:ext cx="2997200" cy="2528888"/>
          </a:xfrm>
          <a:prstGeom prst="rect">
            <a:avLst/>
          </a:prstGeom>
        </p:spPr>
      </p:pic>
    </p:spTree>
    <p:extLst>
      <p:ext uri="{BB962C8B-B14F-4D97-AF65-F5344CB8AC3E}">
        <p14:creationId xmlns:p14="http://schemas.microsoft.com/office/powerpoint/2010/main" val="2814121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Safe record keeping</a:t>
            </a:r>
          </a:p>
        </p:txBody>
      </p:sp>
      <p:sp>
        <p:nvSpPr>
          <p:cNvPr id="3" name="Content Placeholder 2"/>
          <p:cNvSpPr>
            <a:spLocks noGrp="1"/>
          </p:cNvSpPr>
          <p:nvPr>
            <p:ph idx="1"/>
          </p:nvPr>
        </p:nvSpPr>
        <p:spPr/>
        <p:txBody>
          <a:bodyPr/>
          <a:lstStyle/>
          <a:p>
            <a:r>
              <a:rPr lang="en-CA" i="1" dirty="0"/>
              <a:t>The acquisition, storage and protection of personal information are key to the Safe Church process.</a:t>
            </a:r>
            <a:endParaRPr lang="en-CA" dirty="0"/>
          </a:p>
          <a:p>
            <a:endParaRPr lang="en-CA" dirty="0"/>
          </a:p>
          <a:p>
            <a:r>
              <a:rPr lang="en-CA" dirty="0"/>
              <a:t>Applications, resumes, interview notes, reference checks and records of current police checks should be filed in a locked cabinet or office on-site.</a:t>
            </a:r>
          </a:p>
          <a:p>
            <a:pPr marL="0" indent="0">
              <a:buNone/>
            </a:pPr>
            <a:r>
              <a:rPr lang="en-CA" dirty="0"/>
              <a:t> </a:t>
            </a:r>
          </a:p>
          <a:p>
            <a:r>
              <a:rPr lang="en-CA" dirty="0"/>
              <a:t>Money from any service or activity must be counted onsite by two or more unrelated persons.</a:t>
            </a:r>
          </a:p>
          <a:p>
            <a:endParaRPr lang="en-CA" dirty="0"/>
          </a:p>
        </p:txBody>
      </p:sp>
    </p:spTree>
    <p:extLst>
      <p:ext uri="{BB962C8B-B14F-4D97-AF65-F5344CB8AC3E}">
        <p14:creationId xmlns:p14="http://schemas.microsoft.com/office/powerpoint/2010/main" val="560621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Safe communication</a:t>
            </a:r>
          </a:p>
        </p:txBody>
      </p:sp>
      <p:sp>
        <p:nvSpPr>
          <p:cNvPr id="3" name="Content Placeholder 2"/>
          <p:cNvSpPr>
            <a:spLocks noGrp="1"/>
          </p:cNvSpPr>
          <p:nvPr>
            <p:ph idx="1"/>
          </p:nvPr>
        </p:nvSpPr>
        <p:spPr/>
        <p:txBody>
          <a:bodyPr/>
          <a:lstStyle/>
          <a:p>
            <a:pPr marL="0" indent="0">
              <a:buNone/>
            </a:pPr>
            <a:r>
              <a:rPr lang="en-CA" i="1" dirty="0"/>
              <a:t>Interactions in the virtual world must be as transparent as they would be in the physical world</a:t>
            </a:r>
            <a:r>
              <a:rPr lang="en-CA" b="1" dirty="0"/>
              <a:t>. </a:t>
            </a:r>
            <a:endParaRPr lang="en-CA" dirty="0"/>
          </a:p>
          <a:p>
            <a:pPr lvl="0"/>
            <a:r>
              <a:rPr lang="en-CA" dirty="0"/>
              <a:t>Be honest about who you are.</a:t>
            </a:r>
          </a:p>
          <a:p>
            <a:pPr lvl="0"/>
            <a:r>
              <a:rPr lang="en-CA" dirty="0"/>
              <a:t>Clarify that your opinions are your own.</a:t>
            </a:r>
          </a:p>
          <a:p>
            <a:pPr lvl="0"/>
            <a:r>
              <a:rPr lang="en-CA" dirty="0"/>
              <a:t>Communicate with respect and humility.</a:t>
            </a:r>
          </a:p>
          <a:p>
            <a:pPr lvl="0"/>
            <a:r>
              <a:rPr lang="en-CA" dirty="0"/>
              <a:t>Share only public information.</a:t>
            </a:r>
          </a:p>
          <a:p>
            <a:pPr lvl="0"/>
            <a:r>
              <a:rPr lang="en-CA" dirty="0"/>
              <a:t>Be aware that what you say in a post is permanent.</a:t>
            </a:r>
          </a:p>
          <a:p>
            <a:endParaRPr lang="en-CA" dirty="0"/>
          </a:p>
        </p:txBody>
      </p:sp>
    </p:spTree>
    <p:extLst>
      <p:ext uri="{BB962C8B-B14F-4D97-AF65-F5344CB8AC3E}">
        <p14:creationId xmlns:p14="http://schemas.microsoft.com/office/powerpoint/2010/main" val="1739000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Contact</a:t>
            </a:r>
          </a:p>
        </p:txBody>
      </p:sp>
      <p:sp>
        <p:nvSpPr>
          <p:cNvPr id="3" name="Content Placeholder 2"/>
          <p:cNvSpPr>
            <a:spLocks noGrp="1"/>
          </p:cNvSpPr>
          <p:nvPr>
            <p:ph idx="1"/>
          </p:nvPr>
        </p:nvSpPr>
        <p:spPr/>
        <p:txBody>
          <a:bodyPr>
            <a:normAutofit fontScale="92500" lnSpcReduction="10000"/>
          </a:bodyPr>
          <a:lstStyle/>
          <a:p>
            <a:r>
              <a:rPr lang="en-CA" i="1" dirty="0"/>
              <a:t>For a complete copy of the Safe Church Policy </a:t>
            </a:r>
            <a:r>
              <a:rPr lang="en-CA" dirty="0"/>
              <a:t>go to </a:t>
            </a:r>
            <a:r>
              <a:rPr lang="en-CA" u="sng" dirty="0">
                <a:hlinkClick r:id="rId2"/>
              </a:rPr>
              <a:t>www.diohuron.org</a:t>
            </a:r>
            <a:r>
              <a:rPr lang="en-CA" u="sng" dirty="0"/>
              <a:t>/safechurch/</a:t>
            </a:r>
            <a:endParaRPr lang="en-CA" dirty="0"/>
          </a:p>
          <a:p>
            <a:pPr marL="0" indent="0">
              <a:buNone/>
            </a:pPr>
            <a:r>
              <a:rPr lang="en-CA" b="1" dirty="0"/>
              <a:t>Safe Church Contact:</a:t>
            </a:r>
            <a:endParaRPr lang="en-CA" dirty="0"/>
          </a:p>
          <a:p>
            <a:pPr marL="0" indent="0">
              <a:buNone/>
            </a:pPr>
            <a:r>
              <a:rPr lang="en-CA" dirty="0"/>
              <a:t>	Weekdays 519-434-6893</a:t>
            </a:r>
          </a:p>
          <a:p>
            <a:pPr marL="0" indent="0">
              <a:buNone/>
            </a:pPr>
            <a:r>
              <a:rPr lang="en-CA" dirty="0"/>
              <a:t>	or 1-800-919-1115 ext. 226 or 230</a:t>
            </a:r>
          </a:p>
          <a:p>
            <a:pPr marL="0" indent="0">
              <a:buNone/>
            </a:pPr>
            <a:r>
              <a:rPr lang="en-CA" dirty="0"/>
              <a:t> </a:t>
            </a:r>
          </a:p>
          <a:p>
            <a:pPr marL="0" indent="0">
              <a:buNone/>
            </a:pPr>
            <a:r>
              <a:rPr lang="en-CA" b="1" dirty="0"/>
              <a:t>Abuse Reporting:</a:t>
            </a:r>
            <a:endParaRPr lang="en-CA" dirty="0"/>
          </a:p>
          <a:p>
            <a:pPr marL="0" indent="0">
              <a:buNone/>
            </a:pPr>
            <a:r>
              <a:rPr lang="en-CA" dirty="0"/>
              <a:t>	Weekends &amp; Evenings 519-671-4504 or 519-317-8268</a:t>
            </a:r>
          </a:p>
          <a:p>
            <a:pPr marL="0" indent="0">
              <a:buNone/>
            </a:pPr>
            <a:r>
              <a:rPr lang="en-CA" dirty="0"/>
              <a:t>	Email: sacredtrusthuron@gmail.com</a:t>
            </a:r>
          </a:p>
          <a:p>
            <a:endParaRPr lang="en-CA" dirty="0"/>
          </a:p>
        </p:txBody>
      </p:sp>
    </p:spTree>
    <p:extLst>
      <p:ext uri="{BB962C8B-B14F-4D97-AF65-F5344CB8AC3E}">
        <p14:creationId xmlns:p14="http://schemas.microsoft.com/office/powerpoint/2010/main" val="256374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0" dirty="0">
                <a:effectLst/>
                <a:latin typeface="Montserrat" panose="00000500000000000000" pitchFamily="2" charset="0"/>
              </a:rPr>
              <a:t>Why should we screen volunteers, including our own parishioners?</a:t>
            </a:r>
          </a:p>
        </p:txBody>
      </p:sp>
      <p:sp>
        <p:nvSpPr>
          <p:cNvPr id="3" name="Content Placeholder 2"/>
          <p:cNvSpPr>
            <a:spLocks noGrp="1"/>
          </p:cNvSpPr>
          <p:nvPr>
            <p:ph idx="1"/>
          </p:nvPr>
        </p:nvSpPr>
        <p:spPr>
          <a:xfrm>
            <a:off x="680321" y="2072640"/>
            <a:ext cx="9613861" cy="4500879"/>
          </a:xfrm>
        </p:spPr>
        <p:txBody>
          <a:bodyPr>
            <a:normAutofit/>
          </a:bodyPr>
          <a:lstStyle/>
          <a:p>
            <a:pPr marL="0" indent="0">
              <a:buNone/>
            </a:pPr>
            <a:r>
              <a:rPr lang="en-CA" dirty="0">
                <a:latin typeface="Open Sans" panose="020B0606030504020204" pitchFamily="34" charset="0"/>
                <a:ea typeface="Open Sans" panose="020B0606030504020204" pitchFamily="34" charset="0"/>
                <a:cs typeface="Open Sans" panose="020B0606030504020204" pitchFamily="34" charset="0"/>
              </a:rPr>
              <a:t>Canon 40</a:t>
            </a:r>
          </a:p>
          <a:p>
            <a:r>
              <a:rPr lang="en-CA" dirty="0">
                <a:latin typeface="Open Sans" panose="020B0606030504020204" pitchFamily="34" charset="0"/>
                <a:ea typeface="Open Sans" panose="020B0606030504020204" pitchFamily="34" charset="0"/>
                <a:cs typeface="Open Sans" panose="020B0606030504020204" pitchFamily="34" charset="0"/>
              </a:rPr>
              <a:t>Every parish and Diocesan and Deanery organization that runs programs or services for children, youth, or vulnerable adults shall implement a screening program.</a:t>
            </a:r>
          </a:p>
          <a:p>
            <a:endParaRPr lang="en-CA"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CA" dirty="0">
              <a:latin typeface="Open Sans" panose="020B0606030504020204" pitchFamily="34" charset="0"/>
              <a:ea typeface="Open Sans" panose="020B0606030504020204" pitchFamily="34" charset="0"/>
              <a:cs typeface="Open Sans" panose="020B0606030504020204" pitchFamily="34" charset="0"/>
            </a:endParaRPr>
          </a:p>
          <a:p>
            <a:r>
              <a:rPr lang="en-GB" b="0" i="0" dirty="0">
                <a:effectLst/>
                <a:latin typeface="Open Sans" panose="020B0606030504020204" pitchFamily="34" charset="0"/>
                <a:ea typeface="Open Sans" panose="020B0606030504020204" pitchFamily="34" charset="0"/>
                <a:cs typeface="Open Sans" panose="020B0606030504020204" pitchFamily="34" charset="0"/>
              </a:rPr>
              <a:t>We want our Church to be a safe and holy place for all. It’s the </a:t>
            </a:r>
            <a:r>
              <a:rPr lang="en-GB" i="0" dirty="0">
                <a:effectLst/>
                <a:latin typeface="Open Sans" panose="020B0606030504020204" pitchFamily="34" charset="0"/>
                <a:ea typeface="Open Sans" panose="020B0606030504020204" pitchFamily="34" charset="0"/>
                <a:cs typeface="Open Sans" panose="020B0606030504020204" pitchFamily="34" charset="0"/>
              </a:rPr>
              <a:t>policy</a:t>
            </a:r>
            <a:r>
              <a:rPr lang="en-GB" b="0" i="0" dirty="0">
                <a:effectLst/>
                <a:latin typeface="Open Sans" panose="020B0606030504020204" pitchFamily="34" charset="0"/>
                <a:ea typeface="Open Sans" panose="020B0606030504020204" pitchFamily="34" charset="0"/>
                <a:cs typeface="Open Sans" panose="020B0606030504020204" pitchFamily="34" charset="0"/>
              </a:rPr>
              <a:t> of the Diocese of Huron that everyone in high risk ministry positions, including those who comes into contact with vulnerable people, be screened in a manner appropriate to the ministry undertaken. </a:t>
            </a:r>
            <a:endParaRPr lang="en-CA"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28053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0" dirty="0">
                <a:effectLst/>
                <a:latin typeface="Montserrat" panose="00000500000000000000" pitchFamily="2" charset="0"/>
              </a:rPr>
              <a:t>Who’s responsible for making sure screening is done?</a:t>
            </a:r>
          </a:p>
        </p:txBody>
      </p:sp>
      <p:sp>
        <p:nvSpPr>
          <p:cNvPr id="3" name="Content Placeholder 2"/>
          <p:cNvSpPr>
            <a:spLocks noGrp="1"/>
          </p:cNvSpPr>
          <p:nvPr>
            <p:ph idx="1"/>
          </p:nvPr>
        </p:nvSpPr>
        <p:spPr/>
        <p:txBody>
          <a:bodyPr/>
          <a:lstStyle/>
          <a:p>
            <a:pPr marL="0" indent="0">
              <a:buNone/>
            </a:pPr>
            <a:r>
              <a:rPr lang="en-GB" b="0" i="0" dirty="0">
                <a:effectLst/>
                <a:latin typeface="Open Sans" panose="020B0606030504020204" pitchFamily="34" charset="0"/>
                <a:ea typeface="Open Sans" panose="020B0606030504020204" pitchFamily="34" charset="0"/>
                <a:cs typeface="Open Sans" panose="020B0606030504020204" pitchFamily="34" charset="0"/>
              </a:rPr>
              <a:t>It’s a shared responsibility between the churchwardens and incumbent, but they may designate a Screening Coordinator or staff person look after implementing and maintaining the program in their parish. A parish may choose to set up a screening committee for support and to track progress.</a:t>
            </a:r>
            <a:endParaRPr lang="en-CA"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09199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0" dirty="0">
                <a:effectLst/>
                <a:latin typeface="Montserrat" panose="00000500000000000000" pitchFamily="2" charset="0"/>
              </a:rPr>
              <a:t>Who has to be screened?</a:t>
            </a:r>
          </a:p>
        </p:txBody>
      </p:sp>
      <p:sp>
        <p:nvSpPr>
          <p:cNvPr id="3" name="Content Placeholder 2"/>
          <p:cNvSpPr>
            <a:spLocks noGrp="1"/>
          </p:cNvSpPr>
          <p:nvPr>
            <p:ph idx="1"/>
          </p:nvPr>
        </p:nvSpPr>
        <p:spPr/>
        <p:txBody>
          <a:bodyPr/>
          <a:lstStyle/>
          <a:p>
            <a:r>
              <a:rPr lang="en-GB" b="0" i="0" dirty="0">
                <a:effectLst/>
                <a:latin typeface="Open Sans" panose="020B0606030504020204" pitchFamily="34" charset="0"/>
                <a:ea typeface="Open Sans" panose="020B0606030504020204" pitchFamily="34" charset="0"/>
                <a:cs typeface="Open Sans" panose="020B0606030504020204" pitchFamily="34" charset="0"/>
              </a:rPr>
              <a:t>Anyone who volunteers, is involved in a ministry activity or is an employee must be screened, but it’s important to determine if their ministry is low, medium or high risk. Each category has different </a:t>
            </a:r>
            <a:r>
              <a:rPr lang="en-GB" i="0" u="sng" dirty="0">
                <a:effectLst/>
                <a:latin typeface="Open Sans" panose="020B0606030504020204" pitchFamily="34" charset="0"/>
                <a:ea typeface="Open Sans" panose="020B0606030504020204" pitchFamily="34" charset="0"/>
                <a:cs typeface="Open Sans" panose="020B0606030504020204" pitchFamily="34" charset="0"/>
              </a:rPr>
              <a:t>screening standards</a:t>
            </a:r>
            <a:r>
              <a:rPr lang="en-GB" i="0" dirty="0">
                <a:effectLst/>
                <a:latin typeface="Open Sans" panose="020B0606030504020204" pitchFamily="34" charset="0"/>
                <a:ea typeface="Open Sans" panose="020B0606030504020204" pitchFamily="34" charset="0"/>
                <a:cs typeface="Open Sans" panose="020B0606030504020204" pitchFamily="34" charset="0"/>
              </a:rPr>
              <a:t> </a:t>
            </a:r>
            <a:r>
              <a:rPr lang="en-GB" b="0" i="0" dirty="0">
                <a:effectLst/>
                <a:latin typeface="Open Sans" panose="020B0606030504020204" pitchFamily="34" charset="0"/>
                <a:ea typeface="Open Sans" panose="020B0606030504020204" pitchFamily="34" charset="0"/>
                <a:cs typeface="Open Sans" panose="020B0606030504020204" pitchFamily="34" charset="0"/>
              </a:rPr>
              <a:t>that need to be followed. </a:t>
            </a:r>
          </a:p>
          <a:p>
            <a:endParaRPr lang="en-GB" dirty="0">
              <a:latin typeface="Open Sans" panose="020B0606030504020204" pitchFamily="34" charset="0"/>
              <a:ea typeface="Open Sans" panose="020B0606030504020204" pitchFamily="34" charset="0"/>
              <a:cs typeface="Open Sans" panose="020B0606030504020204" pitchFamily="34" charset="0"/>
            </a:endParaRPr>
          </a:p>
          <a:p>
            <a:r>
              <a:rPr lang="en-GB" dirty="0">
                <a:latin typeface="Open Sans" panose="020B0606030504020204" pitchFamily="34" charset="0"/>
                <a:ea typeface="Open Sans" panose="020B0606030504020204" pitchFamily="34" charset="0"/>
                <a:cs typeface="Open Sans" panose="020B0606030504020204" pitchFamily="34" charset="0"/>
              </a:rPr>
              <a:t>High risk ministry positions include completing a Police Record Check</a:t>
            </a:r>
            <a:endParaRPr lang="en-CA"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33870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High risk Ministries</a:t>
            </a:r>
          </a:p>
        </p:txBody>
      </p:sp>
      <p:sp>
        <p:nvSpPr>
          <p:cNvPr id="3" name="Content Placeholder 2"/>
          <p:cNvSpPr>
            <a:spLocks noGrp="1"/>
          </p:cNvSpPr>
          <p:nvPr>
            <p:ph idx="1"/>
          </p:nvPr>
        </p:nvSpPr>
        <p:spPr/>
        <p:txBody>
          <a:bodyPr/>
          <a:lstStyle/>
          <a:p>
            <a:r>
              <a:rPr lang="en-CA" dirty="0"/>
              <a:t>Ministry duties and responsibilities that involve children or vulnerable adults</a:t>
            </a:r>
          </a:p>
          <a:p>
            <a:r>
              <a:rPr lang="en-CA" dirty="0"/>
              <a:t>Ministry duties that permit access to financial resources or sensitive and confidential information </a:t>
            </a:r>
          </a:p>
          <a:p>
            <a:r>
              <a:rPr lang="en-CA" dirty="0"/>
              <a:t>Positions of authority or the positions that allow a person to establish long-term relationships of trust: all clergy including Honorary Assistants; churchwardens; organists and music directors; parish employees; and also those involved in residential or off-site ministries with children or vulnerable adults.  </a:t>
            </a:r>
          </a:p>
          <a:p>
            <a:endParaRPr lang="en-CA" dirty="0"/>
          </a:p>
        </p:txBody>
      </p:sp>
    </p:spTree>
    <p:extLst>
      <p:ext uri="{BB962C8B-B14F-4D97-AF65-F5344CB8AC3E}">
        <p14:creationId xmlns:p14="http://schemas.microsoft.com/office/powerpoint/2010/main" val="3571584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Diocesan Police Check Procedure</a:t>
            </a:r>
          </a:p>
        </p:txBody>
      </p:sp>
      <p:sp>
        <p:nvSpPr>
          <p:cNvPr id="3" name="Content Placeholder 2"/>
          <p:cNvSpPr>
            <a:spLocks noGrp="1"/>
          </p:cNvSpPr>
          <p:nvPr>
            <p:ph idx="1"/>
          </p:nvPr>
        </p:nvSpPr>
        <p:spPr>
          <a:xfrm>
            <a:off x="680321" y="2336872"/>
            <a:ext cx="9613861" cy="4196007"/>
          </a:xfrm>
        </p:spPr>
        <p:txBody>
          <a:bodyPr>
            <a:normAutofit fontScale="92500" lnSpcReduction="20000"/>
          </a:bodyPr>
          <a:lstStyle/>
          <a:p>
            <a:r>
              <a:rPr lang="en-CA" dirty="0"/>
              <a:t>All police checks for paid positions and all clergy must be done through Xpresschek </a:t>
            </a:r>
          </a:p>
          <a:p>
            <a:r>
              <a:rPr lang="en-CA" dirty="0"/>
              <a:t>High Risk volunteer ministry positions may submit a copy of a local police check</a:t>
            </a:r>
          </a:p>
          <a:p>
            <a:pPr lvl="0"/>
            <a:r>
              <a:rPr lang="en-CA" dirty="0"/>
              <a:t>Print and complete the consent form from the Diocesan website (under safe church)</a:t>
            </a:r>
          </a:p>
          <a:p>
            <a:pPr lvl="0"/>
            <a:r>
              <a:rPr lang="en-CA" dirty="0"/>
              <a:t>Submit with copies of 2 pieces of ID to Church House through the Safe Church Portal</a:t>
            </a:r>
          </a:p>
          <a:p>
            <a:pPr lvl="0"/>
            <a:r>
              <a:rPr lang="en-CA" dirty="0"/>
              <a:t>Keep a record of only what members have been screened and when </a:t>
            </a:r>
          </a:p>
          <a:p>
            <a:pPr lvl="0"/>
            <a:r>
              <a:rPr lang="en-CA" dirty="0" err="1"/>
              <a:t>Xpresscheks</a:t>
            </a:r>
            <a:r>
              <a:rPr lang="en-CA" dirty="0"/>
              <a:t> are considered current for 3 years after issue.</a:t>
            </a:r>
          </a:p>
          <a:p>
            <a:r>
              <a:rPr lang="en-CA" dirty="0"/>
              <a:t>In between checks it is recommended that all individuals sign an Annual Declaration of Compliance, a form which can also be used for those under 18.</a:t>
            </a:r>
          </a:p>
        </p:txBody>
      </p:sp>
    </p:spTree>
    <p:extLst>
      <p:ext uri="{BB962C8B-B14F-4D97-AF65-F5344CB8AC3E}">
        <p14:creationId xmlns:p14="http://schemas.microsoft.com/office/powerpoint/2010/main" val="3676631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i="0" dirty="0">
                <a:effectLst/>
                <a:latin typeface="Montserrat" panose="00000500000000000000" pitchFamily="2" charset="0"/>
              </a:rPr>
              <a:t>How do I respond to someone who doesn’t want to participate in the screening requirements?</a:t>
            </a:r>
          </a:p>
        </p:txBody>
      </p:sp>
      <p:sp>
        <p:nvSpPr>
          <p:cNvPr id="3" name="Content Placeholder 2"/>
          <p:cNvSpPr>
            <a:spLocks noGrp="1"/>
          </p:cNvSpPr>
          <p:nvPr>
            <p:ph idx="1"/>
          </p:nvPr>
        </p:nvSpPr>
        <p:spPr>
          <a:xfrm>
            <a:off x="335281" y="2194560"/>
            <a:ext cx="9958902" cy="4368799"/>
          </a:xfrm>
        </p:spPr>
        <p:txBody>
          <a:bodyPr>
            <a:normAutofit/>
          </a:bodyPr>
          <a:lstStyle/>
          <a:p>
            <a:pPr algn="l"/>
            <a:r>
              <a:rPr lang="en-GB" b="0" i="0" dirty="0">
                <a:effectLst/>
                <a:latin typeface="Open Sans" panose="020B0606030504020204" pitchFamily="34" charset="0"/>
                <a:ea typeface="Open Sans" panose="020B0606030504020204" pitchFamily="34" charset="0"/>
                <a:cs typeface="Open Sans" panose="020B0606030504020204" pitchFamily="34" charset="0"/>
              </a:rPr>
              <a:t>Be upfront with people – before they’re elected, hired or begin the ministry, tell them what screening requirements are involved. For employees, include the screening requirements in the employment agreement. Assure individuals that the screening risk level is not about them, but about the position they’re involved in. Assure them that every precaution is taken to balance their privacy with the need to protect the vulnerable in our community.</a:t>
            </a:r>
          </a:p>
          <a:p>
            <a:pPr algn="l"/>
            <a:r>
              <a:rPr lang="en-GB" b="0" i="0" dirty="0">
                <a:effectLst/>
                <a:latin typeface="Open Sans" panose="020B0606030504020204" pitchFamily="34" charset="0"/>
                <a:ea typeface="Open Sans" panose="020B0606030504020204" pitchFamily="34" charset="0"/>
                <a:cs typeface="Open Sans" panose="020B0606030504020204" pitchFamily="34" charset="0"/>
              </a:rPr>
              <a:t>If an individual doesn’t want to participate in the screening requirements, encourage them to offer their gifts in a lower risk ministry position. You can’t have individuals serve in medium- and high-risk positions if they haven’t been screened.</a:t>
            </a:r>
          </a:p>
          <a:p>
            <a:endParaRPr lang="en-CA" dirty="0"/>
          </a:p>
        </p:txBody>
      </p:sp>
    </p:spTree>
    <p:extLst>
      <p:ext uri="{BB962C8B-B14F-4D97-AF65-F5344CB8AC3E}">
        <p14:creationId xmlns:p14="http://schemas.microsoft.com/office/powerpoint/2010/main" val="1886414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i="0" dirty="0">
                <a:effectLst/>
                <a:latin typeface="Montserrat" panose="00000500000000000000" pitchFamily="2" charset="0"/>
              </a:rPr>
              <a:t>Should we screen everyone as high risk? Are there ways to reduce the risk level of the position?</a:t>
            </a:r>
          </a:p>
        </p:txBody>
      </p:sp>
      <p:sp>
        <p:nvSpPr>
          <p:cNvPr id="3" name="Content Placeholder 2"/>
          <p:cNvSpPr>
            <a:spLocks noGrp="1"/>
          </p:cNvSpPr>
          <p:nvPr>
            <p:ph idx="1"/>
          </p:nvPr>
        </p:nvSpPr>
        <p:spPr>
          <a:xfrm>
            <a:off x="304801" y="2042160"/>
            <a:ext cx="10281920" cy="4622800"/>
          </a:xfrm>
        </p:spPr>
        <p:txBody>
          <a:bodyPr>
            <a:normAutofit/>
          </a:bodyPr>
          <a:lstStyle/>
          <a:p>
            <a:pPr algn="l"/>
            <a:r>
              <a:rPr lang="en-GB" b="0" i="0" dirty="0">
                <a:effectLst/>
                <a:latin typeface="Open Sans" panose="020B0606030504020204" pitchFamily="34" charset="0"/>
                <a:ea typeface="Open Sans" panose="020B0606030504020204" pitchFamily="34" charset="0"/>
                <a:cs typeface="Open Sans" panose="020B0606030504020204" pitchFamily="34" charset="0"/>
              </a:rPr>
              <a:t>No, it’s much easier, and ultimately safer, to reduce the risks associated with any ministry than to apply a higher level of screening. This can be accomplished by changing:</a:t>
            </a:r>
          </a:p>
          <a:p>
            <a:pPr algn="l">
              <a:buFont typeface="Arial" panose="020B0604020202020204" pitchFamily="34" charset="0"/>
              <a:buChar char="•"/>
            </a:pPr>
            <a:r>
              <a:rPr lang="en-GB" b="0" i="0" dirty="0">
                <a:effectLst/>
                <a:latin typeface="Open Sans" panose="020B0606030504020204" pitchFamily="34" charset="0"/>
                <a:ea typeface="Open Sans" panose="020B0606030504020204" pitchFamily="34" charset="0"/>
                <a:cs typeface="Open Sans" panose="020B0606030504020204" pitchFamily="34" charset="0"/>
              </a:rPr>
              <a:t>the number of leaders required (work in teams)</a:t>
            </a:r>
          </a:p>
          <a:p>
            <a:pPr algn="l">
              <a:buFont typeface="Arial" panose="020B0604020202020204" pitchFamily="34" charset="0"/>
              <a:buChar char="•"/>
            </a:pPr>
            <a:r>
              <a:rPr lang="en-GB" b="0" i="0" dirty="0">
                <a:effectLst/>
                <a:latin typeface="Open Sans" panose="020B0606030504020204" pitchFamily="34" charset="0"/>
                <a:ea typeface="Open Sans" panose="020B0606030504020204" pitchFamily="34" charset="0"/>
                <a:cs typeface="Open Sans" panose="020B0606030504020204" pitchFamily="34" charset="0"/>
              </a:rPr>
              <a:t>the location and viability of the ministry (use open, public spaces)</a:t>
            </a:r>
          </a:p>
          <a:p>
            <a:pPr algn="l">
              <a:buFont typeface="Arial" panose="020B0604020202020204" pitchFamily="34" charset="0"/>
              <a:buChar char="•"/>
            </a:pPr>
            <a:r>
              <a:rPr lang="en-GB" b="0" i="0" dirty="0">
                <a:effectLst/>
                <a:latin typeface="Open Sans" panose="020B0606030504020204" pitchFamily="34" charset="0"/>
                <a:ea typeface="Open Sans" panose="020B0606030504020204" pitchFamily="34" charset="0"/>
                <a:cs typeface="Open Sans" panose="020B0606030504020204" pitchFamily="34" charset="0"/>
              </a:rPr>
              <a:t>the level of supervision</a:t>
            </a:r>
          </a:p>
          <a:p>
            <a:pPr algn="l">
              <a:buFont typeface="Arial" panose="020B0604020202020204" pitchFamily="34" charset="0"/>
              <a:buChar char="•"/>
            </a:pPr>
            <a:r>
              <a:rPr lang="en-GB" b="0" i="0" dirty="0">
                <a:effectLst/>
                <a:latin typeface="Open Sans" panose="020B0606030504020204" pitchFamily="34" charset="0"/>
                <a:ea typeface="Open Sans" panose="020B0606030504020204" pitchFamily="34" charset="0"/>
                <a:cs typeface="Open Sans" panose="020B0606030504020204" pitchFamily="34" charset="0"/>
              </a:rPr>
              <a:t>the physical nature of the space (install windows in doors, security locks, and have adequate lighting for safety inside and out)</a:t>
            </a:r>
          </a:p>
          <a:p>
            <a:pPr marL="0" indent="0">
              <a:buNone/>
            </a:pPr>
            <a:endParaRPr lang="en-CA" dirty="0"/>
          </a:p>
        </p:txBody>
      </p:sp>
    </p:spTree>
    <p:extLst>
      <p:ext uri="{BB962C8B-B14F-4D97-AF65-F5344CB8AC3E}">
        <p14:creationId xmlns:p14="http://schemas.microsoft.com/office/powerpoint/2010/main" val="278653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Safe situations</a:t>
            </a:r>
          </a:p>
        </p:txBody>
      </p:sp>
      <p:sp>
        <p:nvSpPr>
          <p:cNvPr id="3" name="Content Placeholder 2"/>
          <p:cNvSpPr>
            <a:spLocks noGrp="1"/>
          </p:cNvSpPr>
          <p:nvPr>
            <p:ph idx="1"/>
          </p:nvPr>
        </p:nvSpPr>
        <p:spPr>
          <a:xfrm>
            <a:off x="680321" y="2336872"/>
            <a:ext cx="9613861" cy="4013127"/>
          </a:xfrm>
        </p:spPr>
        <p:txBody>
          <a:bodyPr>
            <a:normAutofit fontScale="92500" lnSpcReduction="10000"/>
          </a:bodyPr>
          <a:lstStyle/>
          <a:p>
            <a:r>
              <a:rPr lang="en-CA" sz="2600" i="1" dirty="0"/>
              <a:t>Safety doesn’t apply just to children; it’s for everyone.  </a:t>
            </a:r>
            <a:endParaRPr lang="en-CA" sz="2600" dirty="0"/>
          </a:p>
          <a:p>
            <a:pPr lvl="0"/>
            <a:r>
              <a:rPr lang="en-CA" sz="2600" dirty="0"/>
              <a:t>Meet in rooms with viewing access.</a:t>
            </a:r>
          </a:p>
          <a:p>
            <a:pPr lvl="0"/>
            <a:r>
              <a:rPr lang="en-CA" sz="2600" dirty="0"/>
              <a:t>Avoid being alone in a car with a minor.</a:t>
            </a:r>
          </a:p>
          <a:p>
            <a:pPr lvl="0"/>
            <a:r>
              <a:rPr lang="en-CA" sz="2600" dirty="0"/>
              <a:t>When visiting a single distressed person, go with another person.  </a:t>
            </a:r>
          </a:p>
          <a:p>
            <a:pPr lvl="0"/>
            <a:r>
              <a:rPr lang="en-CA" sz="2600" dirty="0"/>
              <a:t>In an emergency, and failing all else, church visitors should tell someone else like a secretary or warden, where they are going and how long the visit is expected to take.</a:t>
            </a:r>
          </a:p>
          <a:p>
            <a:pPr lvl="0"/>
            <a:r>
              <a:rPr lang="en-CA" sz="2600" dirty="0"/>
              <a:t>If a compromising situation or crisis occurs report it as soon as possible to a supervisor.</a:t>
            </a:r>
          </a:p>
          <a:p>
            <a:pPr lvl="0"/>
            <a:r>
              <a:rPr lang="en-CA" sz="2600" dirty="0"/>
              <a:t>Consider keeping a record of visits, appointments and meetings.</a:t>
            </a:r>
          </a:p>
          <a:p>
            <a:endParaRPr lang="en-CA" dirty="0"/>
          </a:p>
        </p:txBody>
      </p:sp>
    </p:spTree>
    <p:extLst>
      <p:ext uri="{BB962C8B-B14F-4D97-AF65-F5344CB8AC3E}">
        <p14:creationId xmlns:p14="http://schemas.microsoft.com/office/powerpoint/2010/main" val="2835599865"/>
      </p:ext>
    </p:extLst>
  </p:cSld>
  <p:clrMapOvr>
    <a:masterClrMapping/>
  </p:clrMapOvr>
</p:sld>
</file>

<file path=ppt/theme/theme1.xml><?xml version="1.0" encoding="utf-8"?>
<a:theme xmlns:a="http://schemas.openxmlformats.org/drawingml/2006/main" name="Berli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1058</TotalTime>
  <Words>930</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Montserrat</vt:lpstr>
      <vt:lpstr>Open Sans</vt:lpstr>
      <vt:lpstr>Trebuchet MS</vt:lpstr>
      <vt:lpstr>Berlin</vt:lpstr>
      <vt:lpstr>Safe church</vt:lpstr>
      <vt:lpstr>Why should we screen volunteers, including our own parishioners?</vt:lpstr>
      <vt:lpstr>Who’s responsible for making sure screening is done?</vt:lpstr>
      <vt:lpstr>Who has to be screened?</vt:lpstr>
      <vt:lpstr>High risk Ministries</vt:lpstr>
      <vt:lpstr>Diocesan Police Check Procedure</vt:lpstr>
      <vt:lpstr>How do I respond to someone who doesn’t want to participate in the screening requirements?</vt:lpstr>
      <vt:lpstr>Should we screen everyone as high risk? Are there ways to reduce the risk level of the position?</vt:lpstr>
      <vt:lpstr>Safe situations</vt:lpstr>
      <vt:lpstr>Safe record keeping</vt:lpstr>
      <vt:lpstr>Safe communication</vt:lpstr>
      <vt:lpstr>Contact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Wardens’ and Treasurers’ Workshop</dc:title>
  <dc:creator>Archdeacon Tanya Phibbs</dc:creator>
  <cp:lastModifiedBy>Davor Milicevic</cp:lastModifiedBy>
  <cp:revision>53</cp:revision>
  <dcterms:created xsi:type="dcterms:W3CDTF">2018-03-10T02:34:52Z</dcterms:created>
  <dcterms:modified xsi:type="dcterms:W3CDTF">2024-04-05T17:35:13Z</dcterms:modified>
</cp:coreProperties>
</file>