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sldIdLst>
    <p:sldId id="256" r:id="rId2"/>
    <p:sldId id="306" r:id="rId3"/>
    <p:sldId id="307" r:id="rId4"/>
    <p:sldId id="309" r:id="rId5"/>
    <p:sldId id="301" r:id="rId6"/>
    <p:sldId id="269" r:id="rId7"/>
    <p:sldId id="305" r:id="rId8"/>
    <p:sldId id="270" r:id="rId9"/>
    <p:sldId id="271" r:id="rId10"/>
    <p:sldId id="262" r:id="rId11"/>
    <p:sldId id="263" r:id="rId12"/>
    <p:sldId id="264" r:id="rId13"/>
    <p:sldId id="265" r:id="rId14"/>
    <p:sldId id="266" r:id="rId15"/>
    <p:sldId id="272" r:id="rId16"/>
    <p:sldId id="30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C00585-D1DF-45A8-98AF-7EBFCAB00FFC}" v="1" dt="2024-03-23T12:56:23.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401" autoAdjust="0"/>
  </p:normalViewPr>
  <p:slideViewPr>
    <p:cSldViewPr snapToGrid="0">
      <p:cViewPr varScale="1">
        <p:scale>
          <a:sx n="53" d="100"/>
          <a:sy n="53" d="100"/>
        </p:scale>
        <p:origin x="1176"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A68B1D-CA84-4619-8667-A42C140F002F}" type="doc">
      <dgm:prSet loTypeId="urn:microsoft.com/office/officeart/2008/layout/AlternatingHexagons" loCatId="list" qsTypeId="urn:microsoft.com/office/officeart/2005/8/quickstyle/simple2" qsCatId="simple" csTypeId="urn:microsoft.com/office/officeart/2005/8/colors/accent1_2" csCatId="accent1" phldr="1"/>
      <dgm:spPr/>
      <dgm:t>
        <a:bodyPr/>
        <a:lstStyle/>
        <a:p>
          <a:endParaRPr lang="en-CA"/>
        </a:p>
      </dgm:t>
    </dgm:pt>
    <dgm:pt modelId="{7E363C51-1F63-41FD-9983-C3C9C9C6DD97}">
      <dgm:prSet phldrT="[Text]"/>
      <dgm:spPr/>
      <dgm:t>
        <a:bodyPr/>
        <a:lstStyle/>
        <a:p>
          <a:r>
            <a:rPr lang="en-CA" dirty="0"/>
            <a:t>Wardens</a:t>
          </a:r>
        </a:p>
      </dgm:t>
    </dgm:pt>
    <dgm:pt modelId="{B8580357-EF63-4141-86A4-7E58A3C85326}" type="parTrans" cxnId="{896186BD-E83A-4D20-ADED-0471A748CFE2}">
      <dgm:prSet/>
      <dgm:spPr/>
      <dgm:t>
        <a:bodyPr/>
        <a:lstStyle/>
        <a:p>
          <a:endParaRPr lang="en-CA"/>
        </a:p>
      </dgm:t>
    </dgm:pt>
    <dgm:pt modelId="{0F3B08C0-A440-4161-BD53-23D26F24FABB}" type="sibTrans" cxnId="{896186BD-E83A-4D20-ADED-0471A748CFE2}">
      <dgm:prSet/>
      <dgm:spPr/>
      <dgm:t>
        <a:bodyPr/>
        <a:lstStyle/>
        <a:p>
          <a:r>
            <a:rPr lang="en-CA" dirty="0"/>
            <a:t>Treasurer</a:t>
          </a:r>
        </a:p>
      </dgm:t>
    </dgm:pt>
    <dgm:pt modelId="{B155F13E-0166-4B78-8582-D61799982977}">
      <dgm:prSet phldrT="[Text]"/>
      <dgm:spPr/>
      <dgm:t>
        <a:bodyPr/>
        <a:lstStyle/>
        <a:p>
          <a:r>
            <a:rPr lang="en-CA" dirty="0"/>
            <a:t>Incumbent</a:t>
          </a:r>
        </a:p>
      </dgm:t>
    </dgm:pt>
    <dgm:pt modelId="{3EB91189-9E81-4D65-BDEA-14D4404D4E93}" type="parTrans" cxnId="{4152AD38-BEAA-405D-AD58-F55151362D09}">
      <dgm:prSet/>
      <dgm:spPr/>
      <dgm:t>
        <a:bodyPr/>
        <a:lstStyle/>
        <a:p>
          <a:endParaRPr lang="en-CA"/>
        </a:p>
      </dgm:t>
    </dgm:pt>
    <dgm:pt modelId="{9BD2E459-DA50-46BE-BEDE-F8D696272EDB}" type="sibTrans" cxnId="{4152AD38-BEAA-405D-AD58-F55151362D09}">
      <dgm:prSet custT="1"/>
      <dgm:spPr/>
      <dgm:t>
        <a:bodyPr/>
        <a:lstStyle/>
        <a:p>
          <a:r>
            <a:rPr lang="en-CA" sz="1200" dirty="0"/>
            <a:t>Parish</a:t>
          </a:r>
          <a:r>
            <a:rPr lang="en-CA" sz="1900" dirty="0"/>
            <a:t> </a:t>
          </a:r>
          <a:r>
            <a:rPr lang="en-CA" sz="1200" dirty="0"/>
            <a:t>Council</a:t>
          </a:r>
        </a:p>
      </dgm:t>
    </dgm:pt>
    <dgm:pt modelId="{11181E62-2960-4FC1-A69F-3AAA520F9DC6}">
      <dgm:prSet phldrT="[Text]"/>
      <dgm:spPr/>
      <dgm:t>
        <a:bodyPr/>
        <a:lstStyle/>
        <a:p>
          <a:r>
            <a:rPr lang="en-CA" dirty="0"/>
            <a:t>Other clergy </a:t>
          </a:r>
        </a:p>
      </dgm:t>
    </dgm:pt>
    <dgm:pt modelId="{5FBAD9F7-16FD-4673-ADBC-483341223C0A}" type="parTrans" cxnId="{A5F7A238-1FD3-4124-BCF0-59B4F7AB4FF7}">
      <dgm:prSet/>
      <dgm:spPr/>
      <dgm:t>
        <a:bodyPr/>
        <a:lstStyle/>
        <a:p>
          <a:endParaRPr lang="en-CA"/>
        </a:p>
      </dgm:t>
    </dgm:pt>
    <dgm:pt modelId="{F2DC990F-C7AF-4A50-AE25-EB74DEB60975}" type="sibTrans" cxnId="{A5F7A238-1FD3-4124-BCF0-59B4F7AB4FF7}">
      <dgm:prSet custT="1"/>
      <dgm:spPr/>
      <dgm:t>
        <a:bodyPr/>
        <a:lstStyle/>
        <a:p>
          <a:r>
            <a:rPr lang="en-CA" sz="1600" dirty="0"/>
            <a:t>Diocese</a:t>
          </a:r>
        </a:p>
      </dgm:t>
    </dgm:pt>
    <dgm:pt modelId="{1C265628-1945-406F-87CE-1BC82270A4EA}" type="pres">
      <dgm:prSet presAssocID="{AFA68B1D-CA84-4619-8667-A42C140F002F}" presName="Name0" presStyleCnt="0">
        <dgm:presLayoutVars>
          <dgm:chMax/>
          <dgm:chPref/>
          <dgm:dir/>
          <dgm:animLvl val="lvl"/>
        </dgm:presLayoutVars>
      </dgm:prSet>
      <dgm:spPr/>
    </dgm:pt>
    <dgm:pt modelId="{2630EC23-2384-4706-9462-5576B105DB9F}" type="pres">
      <dgm:prSet presAssocID="{7E363C51-1F63-41FD-9983-C3C9C9C6DD97}" presName="composite" presStyleCnt="0"/>
      <dgm:spPr/>
    </dgm:pt>
    <dgm:pt modelId="{5649587D-B0D5-4A30-8E23-2E707159AE55}" type="pres">
      <dgm:prSet presAssocID="{7E363C51-1F63-41FD-9983-C3C9C9C6DD97}" presName="Parent1" presStyleLbl="node1" presStyleIdx="0" presStyleCnt="6">
        <dgm:presLayoutVars>
          <dgm:chMax val="1"/>
          <dgm:chPref val="1"/>
          <dgm:bulletEnabled val="1"/>
        </dgm:presLayoutVars>
      </dgm:prSet>
      <dgm:spPr/>
    </dgm:pt>
    <dgm:pt modelId="{DF75CD1E-A6EB-4BC2-81A6-085A70EC552C}" type="pres">
      <dgm:prSet presAssocID="{7E363C51-1F63-41FD-9983-C3C9C9C6DD97}" presName="Childtext1" presStyleLbl="revTx" presStyleIdx="0" presStyleCnt="3">
        <dgm:presLayoutVars>
          <dgm:chMax val="0"/>
          <dgm:chPref val="0"/>
          <dgm:bulletEnabled val="1"/>
        </dgm:presLayoutVars>
      </dgm:prSet>
      <dgm:spPr/>
    </dgm:pt>
    <dgm:pt modelId="{E06996F8-7913-42ED-80BA-444F27BEC356}" type="pres">
      <dgm:prSet presAssocID="{7E363C51-1F63-41FD-9983-C3C9C9C6DD97}" presName="BalanceSpacing" presStyleCnt="0"/>
      <dgm:spPr/>
    </dgm:pt>
    <dgm:pt modelId="{627BCAE6-EFEA-4138-BEE9-5F20640F26D2}" type="pres">
      <dgm:prSet presAssocID="{7E363C51-1F63-41FD-9983-C3C9C9C6DD97}" presName="BalanceSpacing1" presStyleCnt="0"/>
      <dgm:spPr/>
    </dgm:pt>
    <dgm:pt modelId="{BD04414D-E9FD-46ED-915E-BFC079B6F6D0}" type="pres">
      <dgm:prSet presAssocID="{0F3B08C0-A440-4161-BD53-23D26F24FABB}" presName="Accent1Text" presStyleLbl="node1" presStyleIdx="1" presStyleCnt="6"/>
      <dgm:spPr/>
    </dgm:pt>
    <dgm:pt modelId="{0F295FFD-EC54-41BB-AB37-A89770648CEB}" type="pres">
      <dgm:prSet presAssocID="{0F3B08C0-A440-4161-BD53-23D26F24FABB}" presName="spaceBetweenRectangles" presStyleCnt="0"/>
      <dgm:spPr/>
    </dgm:pt>
    <dgm:pt modelId="{253D5CF1-38E9-44CD-87F3-3D32F7470246}" type="pres">
      <dgm:prSet presAssocID="{B155F13E-0166-4B78-8582-D61799982977}" presName="composite" presStyleCnt="0"/>
      <dgm:spPr/>
    </dgm:pt>
    <dgm:pt modelId="{E4B96DEA-E66B-441B-9637-BC30667CBD08}" type="pres">
      <dgm:prSet presAssocID="{B155F13E-0166-4B78-8582-D61799982977}" presName="Parent1" presStyleLbl="node1" presStyleIdx="2" presStyleCnt="6" custScaleX="103053" custScaleY="98962">
        <dgm:presLayoutVars>
          <dgm:chMax val="1"/>
          <dgm:chPref val="1"/>
          <dgm:bulletEnabled val="1"/>
        </dgm:presLayoutVars>
      </dgm:prSet>
      <dgm:spPr/>
    </dgm:pt>
    <dgm:pt modelId="{9B82C738-7BF4-41B3-9890-64BC4EED3D95}" type="pres">
      <dgm:prSet presAssocID="{B155F13E-0166-4B78-8582-D61799982977}" presName="Childtext1" presStyleLbl="revTx" presStyleIdx="1" presStyleCnt="3">
        <dgm:presLayoutVars>
          <dgm:chMax val="0"/>
          <dgm:chPref val="0"/>
          <dgm:bulletEnabled val="1"/>
        </dgm:presLayoutVars>
      </dgm:prSet>
      <dgm:spPr/>
    </dgm:pt>
    <dgm:pt modelId="{D6CF3667-1A65-4F61-A3A5-45DC169CBF90}" type="pres">
      <dgm:prSet presAssocID="{B155F13E-0166-4B78-8582-D61799982977}" presName="BalanceSpacing" presStyleCnt="0"/>
      <dgm:spPr/>
    </dgm:pt>
    <dgm:pt modelId="{C32F3E98-1546-44B8-95BA-856620D765D1}" type="pres">
      <dgm:prSet presAssocID="{B155F13E-0166-4B78-8582-D61799982977}" presName="BalanceSpacing1" presStyleCnt="0"/>
      <dgm:spPr/>
    </dgm:pt>
    <dgm:pt modelId="{895353E9-AA15-4751-B97A-B57C62BED926}" type="pres">
      <dgm:prSet presAssocID="{9BD2E459-DA50-46BE-BEDE-F8D696272EDB}" presName="Accent1Text" presStyleLbl="node1" presStyleIdx="3" presStyleCnt="6"/>
      <dgm:spPr/>
    </dgm:pt>
    <dgm:pt modelId="{2A31FA98-5423-481B-A0D8-A0FAC928CA53}" type="pres">
      <dgm:prSet presAssocID="{9BD2E459-DA50-46BE-BEDE-F8D696272EDB}" presName="spaceBetweenRectangles" presStyleCnt="0"/>
      <dgm:spPr/>
    </dgm:pt>
    <dgm:pt modelId="{6CD38F1E-7AAF-4627-A165-689FE393631C}" type="pres">
      <dgm:prSet presAssocID="{11181E62-2960-4FC1-A69F-3AAA520F9DC6}" presName="composite" presStyleCnt="0"/>
      <dgm:spPr/>
    </dgm:pt>
    <dgm:pt modelId="{DEAB7120-8F78-4A8F-AC1B-C97D93369DC7}" type="pres">
      <dgm:prSet presAssocID="{11181E62-2960-4FC1-A69F-3AAA520F9DC6}" presName="Parent1" presStyleLbl="node1" presStyleIdx="4" presStyleCnt="6">
        <dgm:presLayoutVars>
          <dgm:chMax val="1"/>
          <dgm:chPref val="1"/>
          <dgm:bulletEnabled val="1"/>
        </dgm:presLayoutVars>
      </dgm:prSet>
      <dgm:spPr/>
    </dgm:pt>
    <dgm:pt modelId="{96347BFF-6981-4ED3-803A-B00E3DB74829}" type="pres">
      <dgm:prSet presAssocID="{11181E62-2960-4FC1-A69F-3AAA520F9DC6}" presName="Childtext1" presStyleLbl="revTx" presStyleIdx="2" presStyleCnt="3">
        <dgm:presLayoutVars>
          <dgm:chMax val="0"/>
          <dgm:chPref val="0"/>
          <dgm:bulletEnabled val="1"/>
        </dgm:presLayoutVars>
      </dgm:prSet>
      <dgm:spPr/>
    </dgm:pt>
    <dgm:pt modelId="{8F7D2688-3551-4452-A05D-5F15AF89E823}" type="pres">
      <dgm:prSet presAssocID="{11181E62-2960-4FC1-A69F-3AAA520F9DC6}" presName="BalanceSpacing" presStyleCnt="0"/>
      <dgm:spPr/>
    </dgm:pt>
    <dgm:pt modelId="{F602E4B2-975A-40A8-AC8D-7E9FA3A0088C}" type="pres">
      <dgm:prSet presAssocID="{11181E62-2960-4FC1-A69F-3AAA520F9DC6}" presName="BalanceSpacing1" presStyleCnt="0"/>
      <dgm:spPr/>
    </dgm:pt>
    <dgm:pt modelId="{F99E5876-3E04-4D91-86CD-EC68E5A92F68}" type="pres">
      <dgm:prSet presAssocID="{F2DC990F-C7AF-4A50-AE25-EB74DEB60975}" presName="Accent1Text" presStyleLbl="node1" presStyleIdx="5" presStyleCnt="6"/>
      <dgm:spPr/>
    </dgm:pt>
  </dgm:ptLst>
  <dgm:cxnLst>
    <dgm:cxn modelId="{04818E1E-B848-4B8B-84D6-FCD2F5573E35}" type="presOf" srcId="{AFA68B1D-CA84-4619-8667-A42C140F002F}" destId="{1C265628-1945-406F-87CE-1BC82270A4EA}" srcOrd="0" destOrd="0" presId="urn:microsoft.com/office/officeart/2008/layout/AlternatingHexagons"/>
    <dgm:cxn modelId="{A5F7A238-1FD3-4124-BCF0-59B4F7AB4FF7}" srcId="{AFA68B1D-CA84-4619-8667-A42C140F002F}" destId="{11181E62-2960-4FC1-A69F-3AAA520F9DC6}" srcOrd="2" destOrd="0" parTransId="{5FBAD9F7-16FD-4673-ADBC-483341223C0A}" sibTransId="{F2DC990F-C7AF-4A50-AE25-EB74DEB60975}"/>
    <dgm:cxn modelId="{4152AD38-BEAA-405D-AD58-F55151362D09}" srcId="{AFA68B1D-CA84-4619-8667-A42C140F002F}" destId="{B155F13E-0166-4B78-8582-D61799982977}" srcOrd="1" destOrd="0" parTransId="{3EB91189-9E81-4D65-BDEA-14D4404D4E93}" sibTransId="{9BD2E459-DA50-46BE-BEDE-F8D696272EDB}"/>
    <dgm:cxn modelId="{0C8E5960-6157-4E18-B32F-EAE928823373}" type="presOf" srcId="{F2DC990F-C7AF-4A50-AE25-EB74DEB60975}" destId="{F99E5876-3E04-4D91-86CD-EC68E5A92F68}" srcOrd="0" destOrd="0" presId="urn:microsoft.com/office/officeart/2008/layout/AlternatingHexagons"/>
    <dgm:cxn modelId="{1EF9BDA5-E6EC-4307-B29F-D6CCA57A3413}" type="presOf" srcId="{9BD2E459-DA50-46BE-BEDE-F8D696272EDB}" destId="{895353E9-AA15-4751-B97A-B57C62BED926}" srcOrd="0" destOrd="0" presId="urn:microsoft.com/office/officeart/2008/layout/AlternatingHexagons"/>
    <dgm:cxn modelId="{52F86EB9-96DE-4523-9170-476EBB88F2CE}" type="presOf" srcId="{0F3B08C0-A440-4161-BD53-23D26F24FABB}" destId="{BD04414D-E9FD-46ED-915E-BFC079B6F6D0}" srcOrd="0" destOrd="0" presId="urn:microsoft.com/office/officeart/2008/layout/AlternatingHexagons"/>
    <dgm:cxn modelId="{090E0DBB-AEAE-4728-9929-E06712F4761D}" type="presOf" srcId="{7E363C51-1F63-41FD-9983-C3C9C9C6DD97}" destId="{5649587D-B0D5-4A30-8E23-2E707159AE55}" srcOrd="0" destOrd="0" presId="urn:microsoft.com/office/officeart/2008/layout/AlternatingHexagons"/>
    <dgm:cxn modelId="{896186BD-E83A-4D20-ADED-0471A748CFE2}" srcId="{AFA68B1D-CA84-4619-8667-A42C140F002F}" destId="{7E363C51-1F63-41FD-9983-C3C9C9C6DD97}" srcOrd="0" destOrd="0" parTransId="{B8580357-EF63-4141-86A4-7E58A3C85326}" sibTransId="{0F3B08C0-A440-4161-BD53-23D26F24FABB}"/>
    <dgm:cxn modelId="{26B751CA-54AF-4E54-91E9-184EC8B8BFBA}" type="presOf" srcId="{11181E62-2960-4FC1-A69F-3AAA520F9DC6}" destId="{DEAB7120-8F78-4A8F-AC1B-C97D93369DC7}" srcOrd="0" destOrd="0" presId="urn:microsoft.com/office/officeart/2008/layout/AlternatingHexagons"/>
    <dgm:cxn modelId="{F5F6A1DF-20AA-4FA4-8C62-F511CC6DDAF8}" type="presOf" srcId="{B155F13E-0166-4B78-8582-D61799982977}" destId="{E4B96DEA-E66B-441B-9637-BC30667CBD08}" srcOrd="0" destOrd="0" presId="urn:microsoft.com/office/officeart/2008/layout/AlternatingHexagons"/>
    <dgm:cxn modelId="{BCEE7E32-6AF4-4DCD-AAE0-7B739B53F2E0}" type="presParOf" srcId="{1C265628-1945-406F-87CE-1BC82270A4EA}" destId="{2630EC23-2384-4706-9462-5576B105DB9F}" srcOrd="0" destOrd="0" presId="urn:microsoft.com/office/officeart/2008/layout/AlternatingHexagons"/>
    <dgm:cxn modelId="{B41D4556-526F-4329-9E35-9ACE4E7E785A}" type="presParOf" srcId="{2630EC23-2384-4706-9462-5576B105DB9F}" destId="{5649587D-B0D5-4A30-8E23-2E707159AE55}" srcOrd="0" destOrd="0" presId="urn:microsoft.com/office/officeart/2008/layout/AlternatingHexagons"/>
    <dgm:cxn modelId="{941C2ADC-3E23-492E-B955-93540442D369}" type="presParOf" srcId="{2630EC23-2384-4706-9462-5576B105DB9F}" destId="{DF75CD1E-A6EB-4BC2-81A6-085A70EC552C}" srcOrd="1" destOrd="0" presId="urn:microsoft.com/office/officeart/2008/layout/AlternatingHexagons"/>
    <dgm:cxn modelId="{8B04A501-CB61-4C66-94AB-C00850E2F95C}" type="presParOf" srcId="{2630EC23-2384-4706-9462-5576B105DB9F}" destId="{E06996F8-7913-42ED-80BA-444F27BEC356}" srcOrd="2" destOrd="0" presId="urn:microsoft.com/office/officeart/2008/layout/AlternatingHexagons"/>
    <dgm:cxn modelId="{6959286C-A1A4-45A3-BBEC-5E1479729BD3}" type="presParOf" srcId="{2630EC23-2384-4706-9462-5576B105DB9F}" destId="{627BCAE6-EFEA-4138-BEE9-5F20640F26D2}" srcOrd="3" destOrd="0" presId="urn:microsoft.com/office/officeart/2008/layout/AlternatingHexagons"/>
    <dgm:cxn modelId="{5CF85371-FDB2-49C5-8ED5-C6C7A5757972}" type="presParOf" srcId="{2630EC23-2384-4706-9462-5576B105DB9F}" destId="{BD04414D-E9FD-46ED-915E-BFC079B6F6D0}" srcOrd="4" destOrd="0" presId="urn:microsoft.com/office/officeart/2008/layout/AlternatingHexagons"/>
    <dgm:cxn modelId="{7FF219DC-5AF6-4C83-94BA-4D6860A2C5B6}" type="presParOf" srcId="{1C265628-1945-406F-87CE-1BC82270A4EA}" destId="{0F295FFD-EC54-41BB-AB37-A89770648CEB}" srcOrd="1" destOrd="0" presId="urn:microsoft.com/office/officeart/2008/layout/AlternatingHexagons"/>
    <dgm:cxn modelId="{96204C76-E9FB-47CC-A5AF-E9665ED542BB}" type="presParOf" srcId="{1C265628-1945-406F-87CE-1BC82270A4EA}" destId="{253D5CF1-38E9-44CD-87F3-3D32F7470246}" srcOrd="2" destOrd="0" presId="urn:microsoft.com/office/officeart/2008/layout/AlternatingHexagons"/>
    <dgm:cxn modelId="{0A7C9ED3-D3FF-4021-A331-F4D4056EC424}" type="presParOf" srcId="{253D5CF1-38E9-44CD-87F3-3D32F7470246}" destId="{E4B96DEA-E66B-441B-9637-BC30667CBD08}" srcOrd="0" destOrd="0" presId="urn:microsoft.com/office/officeart/2008/layout/AlternatingHexagons"/>
    <dgm:cxn modelId="{6E9084CC-8011-467D-929D-6783CAEF10D6}" type="presParOf" srcId="{253D5CF1-38E9-44CD-87F3-3D32F7470246}" destId="{9B82C738-7BF4-41B3-9890-64BC4EED3D95}" srcOrd="1" destOrd="0" presId="urn:microsoft.com/office/officeart/2008/layout/AlternatingHexagons"/>
    <dgm:cxn modelId="{3BA1770D-79EE-4ACB-BA6E-CB57116657FF}" type="presParOf" srcId="{253D5CF1-38E9-44CD-87F3-3D32F7470246}" destId="{D6CF3667-1A65-4F61-A3A5-45DC169CBF90}" srcOrd="2" destOrd="0" presId="urn:microsoft.com/office/officeart/2008/layout/AlternatingHexagons"/>
    <dgm:cxn modelId="{BF34318E-5317-42F7-96FB-37983489B736}" type="presParOf" srcId="{253D5CF1-38E9-44CD-87F3-3D32F7470246}" destId="{C32F3E98-1546-44B8-95BA-856620D765D1}" srcOrd="3" destOrd="0" presId="urn:microsoft.com/office/officeart/2008/layout/AlternatingHexagons"/>
    <dgm:cxn modelId="{7BBF446A-D4A0-4F1D-AD5A-119181442CBA}" type="presParOf" srcId="{253D5CF1-38E9-44CD-87F3-3D32F7470246}" destId="{895353E9-AA15-4751-B97A-B57C62BED926}" srcOrd="4" destOrd="0" presId="urn:microsoft.com/office/officeart/2008/layout/AlternatingHexagons"/>
    <dgm:cxn modelId="{9D8AFBC5-6189-4CE7-B37B-F27D500FEB17}" type="presParOf" srcId="{1C265628-1945-406F-87CE-1BC82270A4EA}" destId="{2A31FA98-5423-481B-A0D8-A0FAC928CA53}" srcOrd="3" destOrd="0" presId="urn:microsoft.com/office/officeart/2008/layout/AlternatingHexagons"/>
    <dgm:cxn modelId="{B72E8B50-2B3F-431E-9A17-61B7BE5DEBB5}" type="presParOf" srcId="{1C265628-1945-406F-87CE-1BC82270A4EA}" destId="{6CD38F1E-7AAF-4627-A165-689FE393631C}" srcOrd="4" destOrd="0" presId="urn:microsoft.com/office/officeart/2008/layout/AlternatingHexagons"/>
    <dgm:cxn modelId="{FDE51F94-A68A-473C-B464-4D7F06E14E26}" type="presParOf" srcId="{6CD38F1E-7AAF-4627-A165-689FE393631C}" destId="{DEAB7120-8F78-4A8F-AC1B-C97D93369DC7}" srcOrd="0" destOrd="0" presId="urn:microsoft.com/office/officeart/2008/layout/AlternatingHexagons"/>
    <dgm:cxn modelId="{AEF34635-AB83-462E-8F5A-2B37368AEF46}" type="presParOf" srcId="{6CD38F1E-7AAF-4627-A165-689FE393631C}" destId="{96347BFF-6981-4ED3-803A-B00E3DB74829}" srcOrd="1" destOrd="0" presId="urn:microsoft.com/office/officeart/2008/layout/AlternatingHexagons"/>
    <dgm:cxn modelId="{A039E4C0-179F-4F28-98DF-CCB4C47E24F1}" type="presParOf" srcId="{6CD38F1E-7AAF-4627-A165-689FE393631C}" destId="{8F7D2688-3551-4452-A05D-5F15AF89E823}" srcOrd="2" destOrd="0" presId="urn:microsoft.com/office/officeart/2008/layout/AlternatingHexagons"/>
    <dgm:cxn modelId="{B0447C38-C181-4A1B-B04D-E952C5419D4E}" type="presParOf" srcId="{6CD38F1E-7AAF-4627-A165-689FE393631C}" destId="{F602E4B2-975A-40A8-AC8D-7E9FA3A0088C}" srcOrd="3" destOrd="0" presId="urn:microsoft.com/office/officeart/2008/layout/AlternatingHexagons"/>
    <dgm:cxn modelId="{36876B1B-F026-4F4D-A8A0-C737597ACBF8}" type="presParOf" srcId="{6CD38F1E-7AAF-4627-A165-689FE393631C}" destId="{F99E5876-3E04-4D91-86CD-EC68E5A92F68}"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9587D-B0D5-4A30-8E23-2E707159AE55}">
      <dsp:nvSpPr>
        <dsp:cNvPr id="0" name=""/>
        <dsp:cNvSpPr/>
      </dsp:nvSpPr>
      <dsp:spPr>
        <a:xfrm rot="5400000">
          <a:off x="4436909" y="86893"/>
          <a:ext cx="1333959" cy="1160545"/>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dirty="0"/>
            <a:t>Wardens</a:t>
          </a:r>
        </a:p>
      </dsp:txBody>
      <dsp:txXfrm rot="-5400000">
        <a:off x="4704468" y="208061"/>
        <a:ext cx="798841" cy="918209"/>
      </dsp:txXfrm>
    </dsp:sp>
    <dsp:sp modelId="{DF75CD1E-A6EB-4BC2-81A6-085A70EC552C}">
      <dsp:nvSpPr>
        <dsp:cNvPr id="0" name=""/>
        <dsp:cNvSpPr/>
      </dsp:nvSpPr>
      <dsp:spPr>
        <a:xfrm>
          <a:off x="5719378" y="266978"/>
          <a:ext cx="1488699" cy="800375"/>
        </a:xfrm>
        <a:prstGeom prst="rect">
          <a:avLst/>
        </a:prstGeom>
        <a:noFill/>
        <a:ln>
          <a:noFill/>
        </a:ln>
        <a:effectLst/>
      </dsp:spPr>
      <dsp:style>
        <a:lnRef idx="0">
          <a:scrgbClr r="0" g="0" b="0"/>
        </a:lnRef>
        <a:fillRef idx="0">
          <a:scrgbClr r="0" g="0" b="0"/>
        </a:fillRef>
        <a:effectRef idx="0">
          <a:scrgbClr r="0" g="0" b="0"/>
        </a:effectRef>
        <a:fontRef idx="minor"/>
      </dsp:style>
    </dsp:sp>
    <dsp:sp modelId="{BD04414D-E9FD-46ED-915E-BFC079B6F6D0}">
      <dsp:nvSpPr>
        <dsp:cNvPr id="0" name=""/>
        <dsp:cNvSpPr/>
      </dsp:nvSpPr>
      <dsp:spPr>
        <a:xfrm rot="5400000">
          <a:off x="3183520" y="86893"/>
          <a:ext cx="1333959" cy="1160545"/>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CA" sz="1400" kern="1200" dirty="0"/>
            <a:t>Treasurer</a:t>
          </a:r>
        </a:p>
      </dsp:txBody>
      <dsp:txXfrm rot="-5400000">
        <a:off x="3451079" y="208061"/>
        <a:ext cx="798841" cy="918209"/>
      </dsp:txXfrm>
    </dsp:sp>
    <dsp:sp modelId="{E4B96DEA-E66B-441B-9637-BC30667CBD08}">
      <dsp:nvSpPr>
        <dsp:cNvPr id="0" name=""/>
        <dsp:cNvSpPr/>
      </dsp:nvSpPr>
      <dsp:spPr>
        <a:xfrm rot="5400000">
          <a:off x="3814737" y="1201443"/>
          <a:ext cx="1320113" cy="1195976"/>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dirty="0"/>
            <a:t>Incumbent</a:t>
          </a:r>
        </a:p>
      </dsp:txBody>
      <dsp:txXfrm rot="-5400000">
        <a:off x="4066762" y="1349049"/>
        <a:ext cx="816062" cy="900765"/>
      </dsp:txXfrm>
    </dsp:sp>
    <dsp:sp modelId="{9B82C738-7BF4-41B3-9890-64BC4EED3D95}">
      <dsp:nvSpPr>
        <dsp:cNvPr id="0" name=""/>
        <dsp:cNvSpPr/>
      </dsp:nvSpPr>
      <dsp:spPr>
        <a:xfrm>
          <a:off x="2405822" y="1399243"/>
          <a:ext cx="1440676" cy="800375"/>
        </a:xfrm>
        <a:prstGeom prst="rect">
          <a:avLst/>
        </a:prstGeom>
        <a:noFill/>
        <a:ln>
          <a:noFill/>
        </a:ln>
        <a:effectLst/>
      </dsp:spPr>
      <dsp:style>
        <a:lnRef idx="0">
          <a:scrgbClr r="0" g="0" b="0"/>
        </a:lnRef>
        <a:fillRef idx="0">
          <a:scrgbClr r="0" g="0" b="0"/>
        </a:fillRef>
        <a:effectRef idx="0">
          <a:scrgbClr r="0" g="0" b="0"/>
        </a:effectRef>
        <a:fontRef idx="minor"/>
      </dsp:style>
    </dsp:sp>
    <dsp:sp modelId="{895353E9-AA15-4751-B97A-B57C62BED926}">
      <dsp:nvSpPr>
        <dsp:cNvPr id="0" name=""/>
        <dsp:cNvSpPr/>
      </dsp:nvSpPr>
      <dsp:spPr>
        <a:xfrm rot="5400000">
          <a:off x="5061202" y="1219158"/>
          <a:ext cx="1333959" cy="1160545"/>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CA" sz="1200" kern="1200" dirty="0"/>
            <a:t>Parish</a:t>
          </a:r>
          <a:r>
            <a:rPr lang="en-CA" sz="1900" kern="1200" dirty="0"/>
            <a:t> </a:t>
          </a:r>
          <a:r>
            <a:rPr lang="en-CA" sz="1200" kern="1200" dirty="0"/>
            <a:t>Council</a:t>
          </a:r>
        </a:p>
      </dsp:txBody>
      <dsp:txXfrm rot="-5400000">
        <a:off x="5328761" y="1340326"/>
        <a:ext cx="798841" cy="918209"/>
      </dsp:txXfrm>
    </dsp:sp>
    <dsp:sp modelId="{DEAB7120-8F78-4A8F-AC1B-C97D93369DC7}">
      <dsp:nvSpPr>
        <dsp:cNvPr id="0" name=""/>
        <dsp:cNvSpPr/>
      </dsp:nvSpPr>
      <dsp:spPr>
        <a:xfrm rot="5400000">
          <a:off x="4436909" y="2351424"/>
          <a:ext cx="1333959" cy="1160545"/>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dirty="0"/>
            <a:t>Other clergy </a:t>
          </a:r>
        </a:p>
      </dsp:txBody>
      <dsp:txXfrm rot="-5400000">
        <a:off x="4704468" y="2472592"/>
        <a:ext cx="798841" cy="918209"/>
      </dsp:txXfrm>
    </dsp:sp>
    <dsp:sp modelId="{96347BFF-6981-4ED3-803A-B00E3DB74829}">
      <dsp:nvSpPr>
        <dsp:cNvPr id="0" name=""/>
        <dsp:cNvSpPr/>
      </dsp:nvSpPr>
      <dsp:spPr>
        <a:xfrm>
          <a:off x="5719378" y="2531508"/>
          <a:ext cx="1488699" cy="800375"/>
        </a:xfrm>
        <a:prstGeom prst="rect">
          <a:avLst/>
        </a:prstGeom>
        <a:noFill/>
        <a:ln>
          <a:noFill/>
        </a:ln>
        <a:effectLst/>
      </dsp:spPr>
      <dsp:style>
        <a:lnRef idx="0">
          <a:scrgbClr r="0" g="0" b="0"/>
        </a:lnRef>
        <a:fillRef idx="0">
          <a:scrgbClr r="0" g="0" b="0"/>
        </a:fillRef>
        <a:effectRef idx="0">
          <a:scrgbClr r="0" g="0" b="0"/>
        </a:effectRef>
        <a:fontRef idx="minor"/>
      </dsp:style>
    </dsp:sp>
    <dsp:sp modelId="{F99E5876-3E04-4D91-86CD-EC68E5A92F68}">
      <dsp:nvSpPr>
        <dsp:cNvPr id="0" name=""/>
        <dsp:cNvSpPr/>
      </dsp:nvSpPr>
      <dsp:spPr>
        <a:xfrm rot="5400000">
          <a:off x="3183520" y="2351424"/>
          <a:ext cx="1333959" cy="1160545"/>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CA" sz="1600" kern="1200" dirty="0"/>
            <a:t>Diocese</a:t>
          </a:r>
        </a:p>
      </dsp:txBody>
      <dsp:txXfrm rot="-5400000">
        <a:off x="3451079" y="2472592"/>
        <a:ext cx="798841" cy="918209"/>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C4B35-A10B-4221-BB47-9A2E86986DC1}" type="datetimeFigureOut">
              <a:rPr lang="en-CA" smtClean="0"/>
              <a:t>2024-04-05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2D6B3-766C-4D29-BBD4-0F5BFE94D5BB}" type="slidenum">
              <a:rPr lang="en-CA" smtClean="0"/>
              <a:t>‹#›</a:t>
            </a:fld>
            <a:endParaRPr lang="en-CA"/>
          </a:p>
        </p:txBody>
      </p:sp>
    </p:spTree>
    <p:extLst>
      <p:ext uri="{BB962C8B-B14F-4D97-AF65-F5344CB8AC3E}">
        <p14:creationId xmlns:p14="http://schemas.microsoft.com/office/powerpoint/2010/main" val="3668729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Show video</a:t>
            </a:r>
          </a:p>
        </p:txBody>
      </p:sp>
      <p:sp>
        <p:nvSpPr>
          <p:cNvPr id="4" name="Slide Number Placeholder 3"/>
          <p:cNvSpPr>
            <a:spLocks noGrp="1"/>
          </p:cNvSpPr>
          <p:nvPr>
            <p:ph type="sldNum" sz="quarter" idx="10"/>
          </p:nvPr>
        </p:nvSpPr>
        <p:spPr/>
        <p:txBody>
          <a:bodyPr/>
          <a:lstStyle/>
          <a:p>
            <a:fld id="{1BC2D6B3-766C-4D29-BBD4-0F5BFE94D5BB}" type="slidenum">
              <a:rPr lang="en-CA" smtClean="0"/>
              <a:t>8</a:t>
            </a:fld>
            <a:endParaRPr lang="en-CA" dirty="0"/>
          </a:p>
        </p:txBody>
      </p:sp>
    </p:spTree>
    <p:extLst>
      <p:ext uri="{BB962C8B-B14F-4D97-AF65-F5344CB8AC3E}">
        <p14:creationId xmlns:p14="http://schemas.microsoft.com/office/powerpoint/2010/main" val="3042596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t>4/5/2024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D862E7-95FA-4FC4-9EC5-DDBFA8DC7417}" type="datetimeFigureOut">
              <a:rPr lang="en-US" dirty="0"/>
              <a:t>4/5/2024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B987F2-A784-4F72-BB57-0E9EACDE722E}" type="datetimeFigureOut">
              <a:rPr lang="en-US" dirty="0"/>
              <a:t>4/5/2024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BBD51E-4B19-444E-85C0-DBD7EB6263F4}" type="datetimeFigureOut">
              <a:rPr lang="en-US" dirty="0"/>
              <a:t>4/5/2024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D7255A-4AD5-4D3E-9A0A-689DA3BA976C}" type="datetimeFigureOut">
              <a:rPr lang="en-US" dirty="0"/>
              <a:t>4/5/2024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EE0AD15-87AC-45B2-9EE5-8D165AF83CD7}" type="datetimeFigureOut">
              <a:rPr lang="en-US" dirty="0"/>
              <a:t>4/5/2024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CC40CCD-F0D6-4CC2-A4C8-2D7D0D875F02}" type="datetimeFigureOut">
              <a:rPr lang="en-US" dirty="0"/>
              <a:t>4/5/2024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t>4/5/2024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4/5/2024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t>4/5/2024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00F7B-89C5-4DF7-A309-6263220147D4}" type="datetimeFigureOut">
              <a:rPr lang="en-US" dirty="0"/>
              <a:t>4/5/2024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t>4/5/2024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t>4/5/2024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t>4/5/2024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4/5/2024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DCB01F-D966-4C62-B900-0BE008A90C98}" type="datetimeFigureOut">
              <a:rPr lang="en-US" dirty="0"/>
              <a:t>4/5/2024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73A0EA-7DC7-4964-BB97-B173EF3B859A}" type="datetimeFigureOut">
              <a:rPr lang="en-US" dirty="0"/>
              <a:t>4/5/2024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4/5/2024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3680" y="2155800"/>
            <a:ext cx="2997200" cy="2528888"/>
          </a:xfrm>
          <a:prstGeom prst="rect">
            <a:avLst/>
          </a:prstGeom>
        </p:spPr>
      </p:pic>
      <p:sp>
        <p:nvSpPr>
          <p:cNvPr id="2" name="Title 1"/>
          <p:cNvSpPr>
            <a:spLocks noGrp="1"/>
          </p:cNvSpPr>
          <p:nvPr>
            <p:ph type="ctrTitle"/>
          </p:nvPr>
        </p:nvSpPr>
        <p:spPr/>
        <p:txBody>
          <a:bodyPr/>
          <a:lstStyle/>
          <a:p>
            <a:r>
              <a:rPr lang="en-CA" dirty="0"/>
              <a:t>Wardens’ and Treasurers’ Workshop</a:t>
            </a:r>
          </a:p>
        </p:txBody>
      </p:sp>
      <p:sp>
        <p:nvSpPr>
          <p:cNvPr id="3" name="Subtitle 2"/>
          <p:cNvSpPr>
            <a:spLocks noGrp="1"/>
          </p:cNvSpPr>
          <p:nvPr>
            <p:ph type="subTitle" idx="1"/>
          </p:nvPr>
        </p:nvSpPr>
        <p:spPr/>
        <p:txBody>
          <a:bodyPr>
            <a:normAutofit/>
          </a:bodyPr>
          <a:lstStyle/>
          <a:p>
            <a:r>
              <a:rPr lang="en-CA" sz="2400" dirty="0"/>
              <a:t>The Diocese of Huron </a:t>
            </a:r>
          </a:p>
          <a:p>
            <a:r>
              <a:rPr lang="en-CA" sz="2400" dirty="0"/>
              <a:t>2024</a:t>
            </a:r>
          </a:p>
        </p:txBody>
      </p:sp>
    </p:spTree>
    <p:extLst>
      <p:ext uri="{BB962C8B-B14F-4D97-AF65-F5344CB8AC3E}">
        <p14:creationId xmlns:p14="http://schemas.microsoft.com/office/powerpoint/2010/main" val="4291550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Ministry of Wardens and Treasurers</a:t>
            </a:r>
          </a:p>
        </p:txBody>
      </p:sp>
      <p:sp>
        <p:nvSpPr>
          <p:cNvPr id="3" name="Content Placeholder 2"/>
          <p:cNvSpPr>
            <a:spLocks noGrp="1"/>
          </p:cNvSpPr>
          <p:nvPr>
            <p:ph idx="1"/>
          </p:nvPr>
        </p:nvSpPr>
        <p:spPr>
          <a:xfrm>
            <a:off x="680320" y="2387683"/>
            <a:ext cx="9613861" cy="2976999"/>
          </a:xfrm>
        </p:spPr>
        <p:txBody>
          <a:bodyPr>
            <a:noAutofit/>
          </a:bodyPr>
          <a:lstStyle/>
          <a:p>
            <a:r>
              <a:rPr lang="en-CA" sz="2800" dirty="0"/>
              <a:t>It is the overall responsibility of the church wardens to organize the conduct of parish affairs so that the parish, with the spiritual guidance of the rector, will be able to effectively carry out its mission as a Christian community. </a:t>
            </a:r>
          </a:p>
          <a:p>
            <a:endParaRPr lang="en-CA" sz="2800" dirty="0"/>
          </a:p>
          <a:p>
            <a:r>
              <a:rPr lang="en-CA" sz="2800" dirty="0"/>
              <a:t>The responsibility of the Church Treasurer is to assist the churchwardens with their financial accounting responsibilities. </a:t>
            </a:r>
          </a:p>
        </p:txBody>
      </p:sp>
    </p:spTree>
    <p:extLst>
      <p:ext uri="{BB962C8B-B14F-4D97-AF65-F5344CB8AC3E}">
        <p14:creationId xmlns:p14="http://schemas.microsoft.com/office/powerpoint/2010/main" val="392722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9162" y="959954"/>
            <a:ext cx="10213676" cy="4985980"/>
          </a:xfrm>
          <a:prstGeom prst="rect">
            <a:avLst/>
          </a:prstGeom>
          <a:noFill/>
        </p:spPr>
        <p:txBody>
          <a:bodyPr wrap="square" rtlCol="0">
            <a:spAutoFit/>
          </a:bodyPr>
          <a:lstStyle/>
          <a:p>
            <a:endParaRPr lang="en-CA" sz="2400" u="sng" dirty="0"/>
          </a:p>
          <a:p>
            <a:endParaRPr lang="en-CA" sz="2400" u="sng" dirty="0"/>
          </a:p>
          <a:p>
            <a:endParaRPr lang="en-CA" dirty="0"/>
          </a:p>
          <a:p>
            <a:pPr marL="285750" indent="-285750">
              <a:spcAft>
                <a:spcPts val="1200"/>
              </a:spcAft>
              <a:buFont typeface="Arial" panose="020B0604020202020204" pitchFamily="34" charset="0"/>
              <a:buChar char="•"/>
            </a:pPr>
            <a:r>
              <a:rPr lang="en-CA" sz="2800" dirty="0"/>
              <a:t>The wardens make up the Corporation (Appointed and elected – maximum 5 year term)</a:t>
            </a:r>
          </a:p>
          <a:p>
            <a:pPr>
              <a:spcAft>
                <a:spcPts val="1200"/>
              </a:spcAft>
            </a:pPr>
            <a:r>
              <a:rPr lang="en-CA" sz="2800" dirty="0"/>
              <a:t> Incumbent appoints 1 warden and vestry elects 1</a:t>
            </a:r>
          </a:p>
          <a:p>
            <a:pPr marL="742950" lvl="1" indent="-285750">
              <a:spcAft>
                <a:spcPts val="1200"/>
              </a:spcAft>
              <a:buFont typeface="Arial" panose="020B0604020202020204" pitchFamily="34" charset="0"/>
              <a:buChar char="•"/>
            </a:pPr>
            <a:r>
              <a:rPr lang="en-CA" sz="2800" dirty="0"/>
              <a:t>Term is 1 year, renewable for up to 4 more. </a:t>
            </a:r>
          </a:p>
          <a:p>
            <a:pPr marL="342900" lvl="0" indent="-342900">
              <a:spcAft>
                <a:spcPts val="1200"/>
              </a:spcAft>
              <a:buFont typeface="Arial" panose="020B0604020202020204" pitchFamily="34" charset="0"/>
              <a:buChar char="•"/>
            </a:pPr>
            <a:r>
              <a:rPr lang="en-CA" sz="2800" dirty="0"/>
              <a:t>Give leadership to congregation by example: worship, stewardship, fellowship</a:t>
            </a:r>
          </a:p>
          <a:p>
            <a:pPr marL="342900" lvl="0" indent="-342900">
              <a:buFont typeface="Arial" panose="020B0604020202020204" pitchFamily="34" charset="0"/>
              <a:buChar char="•"/>
            </a:pPr>
            <a:endParaRPr lang="en-CA" sz="2200" dirty="0"/>
          </a:p>
          <a:p>
            <a:pPr marL="342900" lvl="0" indent="-342900">
              <a:buFont typeface="Arial" panose="020B0604020202020204" pitchFamily="34" charset="0"/>
              <a:buChar char="•"/>
            </a:pPr>
            <a:endParaRPr lang="en-CA" sz="2200" dirty="0"/>
          </a:p>
        </p:txBody>
      </p:sp>
      <p:sp>
        <p:nvSpPr>
          <p:cNvPr id="5" name="Title 4"/>
          <p:cNvSpPr>
            <a:spLocks noGrp="1"/>
          </p:cNvSpPr>
          <p:nvPr>
            <p:ph type="title"/>
          </p:nvPr>
        </p:nvSpPr>
        <p:spPr/>
        <p:txBody>
          <a:bodyPr>
            <a:normAutofit fontScale="90000"/>
          </a:bodyPr>
          <a:lstStyle/>
          <a:p>
            <a:br>
              <a:rPr lang="en-CA" dirty="0"/>
            </a:br>
            <a:br>
              <a:rPr lang="en-CA" dirty="0"/>
            </a:br>
            <a:br>
              <a:rPr lang="en-CA" dirty="0"/>
            </a:br>
            <a:br>
              <a:rPr lang="en-CA" dirty="0"/>
            </a:br>
            <a:endParaRPr lang="en-CA" dirty="0"/>
          </a:p>
        </p:txBody>
      </p:sp>
      <p:sp>
        <p:nvSpPr>
          <p:cNvPr id="8" name="TextBox 7"/>
          <p:cNvSpPr txBox="1"/>
          <p:nvPr/>
        </p:nvSpPr>
        <p:spPr>
          <a:xfrm>
            <a:off x="464010" y="832032"/>
            <a:ext cx="8393502" cy="923330"/>
          </a:xfrm>
          <a:prstGeom prst="rect">
            <a:avLst/>
          </a:prstGeom>
          <a:noFill/>
        </p:spPr>
        <p:txBody>
          <a:bodyPr wrap="square" rtlCol="0">
            <a:spAutoFit/>
          </a:bodyPr>
          <a:lstStyle/>
          <a:p>
            <a:r>
              <a:rPr lang="en-CA" sz="3600" dirty="0"/>
              <a:t>Responsibilities of a Warden</a:t>
            </a:r>
            <a:r>
              <a:rPr lang="en-CA" dirty="0"/>
              <a:t>	</a:t>
            </a:r>
          </a:p>
          <a:p>
            <a:r>
              <a:rPr lang="en-CA" dirty="0"/>
              <a:t>(Canon 18/Guidelines 14-2)</a:t>
            </a:r>
          </a:p>
        </p:txBody>
      </p:sp>
    </p:spTree>
    <p:extLst>
      <p:ext uri="{BB962C8B-B14F-4D97-AF65-F5344CB8AC3E}">
        <p14:creationId xmlns:p14="http://schemas.microsoft.com/office/powerpoint/2010/main" val="1893058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938" y="1078302"/>
            <a:ext cx="10239555" cy="6617196"/>
          </a:xfrm>
          <a:prstGeom prst="rect">
            <a:avLst/>
          </a:prstGeom>
          <a:noFill/>
        </p:spPr>
        <p:txBody>
          <a:bodyPr wrap="square" rtlCol="0">
            <a:spAutoFit/>
          </a:bodyPr>
          <a:lstStyle/>
          <a:p>
            <a:pPr marL="342900" indent="-342900">
              <a:buFont typeface="Arial" panose="020B0604020202020204" pitchFamily="34" charset="0"/>
              <a:buChar char="•"/>
            </a:pPr>
            <a:r>
              <a:rPr lang="en-CA" sz="2800" dirty="0"/>
              <a:t>Report the state of life and viability of parish to congregation (Parish Council &amp; Vestry)</a:t>
            </a:r>
          </a:p>
          <a:p>
            <a:pPr marL="342900" indent="-342900">
              <a:buFont typeface="Arial" panose="020B0604020202020204" pitchFamily="34" charset="0"/>
              <a:buChar char="•"/>
            </a:pPr>
            <a:endParaRPr lang="en-CA" sz="2800" dirty="0"/>
          </a:p>
          <a:p>
            <a:pPr marL="342900" indent="-342900">
              <a:buFont typeface="Arial" panose="020B0604020202020204" pitchFamily="34" charset="0"/>
              <a:buChar char="•"/>
            </a:pPr>
            <a:r>
              <a:rPr lang="en-CA" sz="2800" dirty="0"/>
              <a:t>Exercise leadership in raising revenue to provide for the ministry, worship and operations of the church, including the payment of salaries</a:t>
            </a:r>
          </a:p>
          <a:p>
            <a:pPr marL="342900" indent="-342900">
              <a:buFont typeface="Arial" panose="020B0604020202020204" pitchFamily="34" charset="0"/>
              <a:buChar char="•"/>
            </a:pPr>
            <a:endParaRPr lang="en-CA" sz="2800" dirty="0"/>
          </a:p>
          <a:p>
            <a:pPr marL="342900" indent="-342900">
              <a:buFont typeface="Arial" panose="020B0604020202020204" pitchFamily="34" charset="0"/>
              <a:buChar char="•"/>
            </a:pPr>
            <a:r>
              <a:rPr lang="en-US" sz="2800" dirty="0"/>
              <a:t>Prepare and present to Vestry an annual financial budget for the parish and exercise the required leadership to achieve the budget</a:t>
            </a:r>
          </a:p>
          <a:p>
            <a:pPr marL="342900" indent="-342900">
              <a:buFont typeface="Arial" panose="020B0604020202020204" pitchFamily="34" charset="0"/>
              <a:buChar char="•"/>
            </a:pPr>
            <a:endParaRPr lang="en-CA" sz="2800" dirty="0"/>
          </a:p>
          <a:p>
            <a:pPr marL="342900" indent="-342900">
              <a:buFont typeface="Arial" panose="020B0604020202020204" pitchFamily="34" charset="0"/>
              <a:buChar char="•"/>
            </a:pPr>
            <a:endParaRPr lang="en-CA" sz="2800" dirty="0"/>
          </a:p>
          <a:p>
            <a:endParaRPr lang="en-CA" sz="2200" dirty="0"/>
          </a:p>
          <a:p>
            <a:endParaRPr lang="en-CA" sz="2200" dirty="0"/>
          </a:p>
          <a:p>
            <a:pPr marL="342900" indent="-342900">
              <a:buFont typeface="Arial" panose="020B0604020202020204" pitchFamily="34" charset="0"/>
              <a:buChar char="•"/>
            </a:pPr>
            <a:endParaRPr lang="en-CA" sz="2200" dirty="0"/>
          </a:p>
          <a:p>
            <a:pPr marL="342900" lvl="0" indent="-342900">
              <a:buFont typeface="Arial" panose="020B0604020202020204" pitchFamily="34" charset="0"/>
              <a:buChar char="•"/>
            </a:pPr>
            <a:endParaRPr lang="en-CA" sz="2200" dirty="0"/>
          </a:p>
        </p:txBody>
      </p:sp>
    </p:spTree>
    <p:extLst>
      <p:ext uri="{BB962C8B-B14F-4D97-AF65-F5344CB8AC3E}">
        <p14:creationId xmlns:p14="http://schemas.microsoft.com/office/powerpoint/2010/main" val="3102664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5826" y="370936"/>
            <a:ext cx="9859992" cy="5786199"/>
          </a:xfrm>
          <a:prstGeom prst="rect">
            <a:avLst/>
          </a:prstGeom>
          <a:noFill/>
        </p:spPr>
        <p:txBody>
          <a:bodyPr wrap="square" rtlCol="0">
            <a:spAutoFit/>
          </a:bodyPr>
          <a:lstStyle/>
          <a:p>
            <a:pPr marL="342900" lvl="0" indent="-342900">
              <a:buFont typeface="Arial" panose="020B0604020202020204" pitchFamily="34" charset="0"/>
              <a:buChar char="•"/>
            </a:pPr>
            <a:endParaRPr lang="en-CA" sz="2400" dirty="0">
              <a:solidFill>
                <a:prstClr val="white"/>
              </a:solidFill>
            </a:endParaRPr>
          </a:p>
          <a:p>
            <a:pPr marL="342900" indent="-342900">
              <a:buFont typeface="Arial" panose="020B0604020202020204" pitchFamily="34" charset="0"/>
              <a:buChar char="•"/>
            </a:pPr>
            <a:endParaRPr lang="en-CA" sz="2800" dirty="0"/>
          </a:p>
          <a:p>
            <a:pPr marL="342900" lvl="0" indent="-342900">
              <a:buFont typeface="Arial" panose="020B0604020202020204" pitchFamily="34" charset="0"/>
              <a:buChar char="•"/>
            </a:pPr>
            <a:r>
              <a:rPr lang="en-CA" sz="2800" dirty="0">
                <a:solidFill>
                  <a:prstClr val="white"/>
                </a:solidFill>
              </a:rPr>
              <a:t>Manage, administer and protect all church property and ensure all property is insured by adequate insurance in accordance with the policies of Diocese</a:t>
            </a:r>
          </a:p>
          <a:p>
            <a:pPr marL="342900" lvl="0" indent="-342900">
              <a:buFont typeface="Arial" panose="020B0604020202020204" pitchFamily="34" charset="0"/>
              <a:buChar char="•"/>
            </a:pPr>
            <a:endParaRPr lang="en-CA" sz="2800" dirty="0">
              <a:solidFill>
                <a:prstClr val="white"/>
              </a:solidFill>
            </a:endParaRPr>
          </a:p>
          <a:p>
            <a:pPr marL="342900" lvl="0" indent="-342900">
              <a:buFont typeface="Arial" panose="020B0604020202020204" pitchFamily="34" charset="0"/>
              <a:buChar char="•"/>
            </a:pPr>
            <a:r>
              <a:rPr lang="en-CA" sz="2800" dirty="0">
                <a:solidFill>
                  <a:prstClr val="white"/>
                </a:solidFill>
              </a:rPr>
              <a:t>Use best efforts to carry out the resolutions of Synod, Council and Vestry</a:t>
            </a:r>
          </a:p>
          <a:p>
            <a:pPr marL="342900" lvl="0" indent="-342900">
              <a:buFont typeface="Arial" panose="020B0604020202020204" pitchFamily="34" charset="0"/>
              <a:buChar char="•"/>
            </a:pPr>
            <a:endParaRPr lang="en-CA" sz="2800" dirty="0">
              <a:solidFill>
                <a:prstClr val="white"/>
              </a:solidFill>
            </a:endParaRPr>
          </a:p>
          <a:p>
            <a:pPr marL="342900" lvl="0" indent="-342900">
              <a:buFont typeface="Arial" panose="020B0604020202020204" pitchFamily="34" charset="0"/>
              <a:buChar char="•"/>
            </a:pPr>
            <a:r>
              <a:rPr lang="en-CA" sz="2800" dirty="0">
                <a:solidFill>
                  <a:prstClr val="white"/>
                </a:solidFill>
              </a:rPr>
              <a:t>Ensure all parish records are kept in a safe and adequate manner</a:t>
            </a:r>
          </a:p>
          <a:p>
            <a:pPr marL="342900" lvl="0" indent="-342900">
              <a:buFont typeface="Arial" panose="020B0604020202020204" pitchFamily="34" charset="0"/>
              <a:buChar char="•"/>
            </a:pPr>
            <a:endParaRPr lang="en-CA" sz="2200" dirty="0">
              <a:solidFill>
                <a:prstClr val="white"/>
              </a:solidFill>
            </a:endParaRPr>
          </a:p>
          <a:p>
            <a:pPr marL="342900" lvl="0" indent="-342900">
              <a:buFont typeface="Arial" panose="020B0604020202020204" pitchFamily="34" charset="0"/>
              <a:buChar char="•"/>
            </a:pPr>
            <a:endParaRPr lang="en-CA" sz="2200" dirty="0">
              <a:solidFill>
                <a:prstClr val="white"/>
              </a:solidFill>
            </a:endParaRPr>
          </a:p>
          <a:p>
            <a:pPr marL="342900" lvl="0" indent="-342900">
              <a:buFont typeface="Arial" panose="020B0604020202020204" pitchFamily="34" charset="0"/>
              <a:buChar char="•"/>
            </a:pPr>
            <a:endParaRPr lang="en-CA" sz="2200" dirty="0">
              <a:solidFill>
                <a:prstClr val="white"/>
              </a:solidFill>
            </a:endParaRPr>
          </a:p>
        </p:txBody>
      </p:sp>
    </p:spTree>
    <p:extLst>
      <p:ext uri="{BB962C8B-B14F-4D97-AF65-F5344CB8AC3E}">
        <p14:creationId xmlns:p14="http://schemas.microsoft.com/office/powerpoint/2010/main" val="3810884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508" y="913266"/>
            <a:ext cx="10110158" cy="2677656"/>
          </a:xfrm>
          <a:prstGeom prst="rect">
            <a:avLst/>
          </a:prstGeom>
          <a:noFill/>
        </p:spPr>
        <p:txBody>
          <a:bodyPr wrap="square" rtlCol="0">
            <a:spAutoFit/>
          </a:bodyPr>
          <a:lstStyle/>
          <a:p>
            <a:pPr marL="342900" indent="-342900">
              <a:buFont typeface="Arial" panose="020B0604020202020204" pitchFamily="34" charset="0"/>
              <a:buChar char="•"/>
            </a:pPr>
            <a:r>
              <a:rPr lang="en-CA" sz="2800" dirty="0"/>
              <a:t>Responsibility for hiring/dismissing all lay employees of the congregation including the Envelope Secretary, Treasurer, Verger, Secretary and Organist</a:t>
            </a:r>
          </a:p>
          <a:p>
            <a:pPr marL="342900" indent="-342900">
              <a:buFont typeface="Arial" panose="020B0604020202020204" pitchFamily="34" charset="0"/>
              <a:buChar char="•"/>
            </a:pPr>
            <a:endParaRPr lang="en-CA" sz="2800" dirty="0"/>
          </a:p>
          <a:p>
            <a:pPr marL="342900" indent="-342900">
              <a:buFont typeface="Arial" panose="020B0604020202020204" pitchFamily="34" charset="0"/>
              <a:buChar char="•"/>
            </a:pPr>
            <a:r>
              <a:rPr lang="en-CA" sz="2800" dirty="0"/>
              <a:t>Ensuring filing of all statements and forms as required by Diocese and government</a:t>
            </a:r>
          </a:p>
        </p:txBody>
      </p:sp>
    </p:spTree>
    <p:extLst>
      <p:ext uri="{BB962C8B-B14F-4D97-AF65-F5344CB8AC3E}">
        <p14:creationId xmlns:p14="http://schemas.microsoft.com/office/powerpoint/2010/main" val="412944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0" y="954396"/>
            <a:ext cx="9613861" cy="1080938"/>
          </a:xfrm>
        </p:spPr>
        <p:txBody>
          <a:bodyPr/>
          <a:lstStyle/>
          <a:p>
            <a:r>
              <a:rPr lang="en-CA" dirty="0"/>
              <a:t>Property </a:t>
            </a:r>
            <a:br>
              <a:rPr lang="en-CA" dirty="0"/>
            </a:br>
            <a:endParaRPr lang="en-CA" dirty="0"/>
          </a:p>
        </p:txBody>
      </p:sp>
      <p:sp>
        <p:nvSpPr>
          <p:cNvPr id="3" name="Content Placeholder 2"/>
          <p:cNvSpPr>
            <a:spLocks noGrp="1"/>
          </p:cNvSpPr>
          <p:nvPr>
            <p:ph idx="1"/>
          </p:nvPr>
        </p:nvSpPr>
        <p:spPr/>
        <p:txBody>
          <a:bodyPr>
            <a:normAutofit/>
          </a:bodyPr>
          <a:lstStyle/>
          <a:p>
            <a:r>
              <a:rPr lang="en-CA" sz="2800" dirty="0"/>
              <a:t>Repairs</a:t>
            </a:r>
          </a:p>
          <a:p>
            <a:pPr lvl="1"/>
            <a:r>
              <a:rPr lang="en-CA" sz="2400" dirty="0"/>
              <a:t>Significant repairs require approval of Diocesan Council</a:t>
            </a:r>
          </a:p>
          <a:p>
            <a:pPr lvl="1"/>
            <a:r>
              <a:rPr lang="en-CA" sz="2400" dirty="0"/>
              <a:t>Who is the constructor?</a:t>
            </a:r>
          </a:p>
          <a:p>
            <a:pPr lvl="1"/>
            <a:r>
              <a:rPr lang="en-US" sz="2400" dirty="0"/>
              <a:t>Wardens to manage (Canon 18) church yard/cemetery, building &amp; rectory, if owned</a:t>
            </a:r>
          </a:p>
          <a:p>
            <a:pPr lvl="1"/>
            <a:r>
              <a:rPr lang="en-US" sz="2400" dirty="0"/>
              <a:t>Inspect rectories annually and keep in good repair</a:t>
            </a:r>
          </a:p>
          <a:p>
            <a:pPr lvl="1"/>
            <a:endParaRPr lang="en-CA" sz="2400" dirty="0"/>
          </a:p>
          <a:p>
            <a:r>
              <a:rPr lang="en-CA" sz="2800" dirty="0"/>
              <a:t>Designated substances survey</a:t>
            </a:r>
          </a:p>
          <a:p>
            <a:endParaRPr lang="en-CA" sz="2200" dirty="0"/>
          </a:p>
        </p:txBody>
      </p:sp>
    </p:spTree>
    <p:extLst>
      <p:ext uri="{BB962C8B-B14F-4D97-AF65-F5344CB8AC3E}">
        <p14:creationId xmlns:p14="http://schemas.microsoft.com/office/powerpoint/2010/main" val="390051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5826" y="370936"/>
            <a:ext cx="9859992" cy="5078313"/>
          </a:xfrm>
          <a:prstGeom prst="rect">
            <a:avLst/>
          </a:prstGeom>
          <a:noFill/>
        </p:spPr>
        <p:txBody>
          <a:bodyPr wrap="square" rtlCol="0">
            <a:spAutoFit/>
          </a:bodyPr>
          <a:lstStyle/>
          <a:p>
            <a:pPr marL="342900" lvl="0" indent="-342900">
              <a:spcAft>
                <a:spcPts val="1200"/>
              </a:spcAft>
              <a:buFont typeface="Arial" panose="020B0604020202020204" pitchFamily="34" charset="0"/>
              <a:buChar char="•"/>
            </a:pPr>
            <a:endParaRPr lang="en-CA" sz="2400" dirty="0">
              <a:solidFill>
                <a:prstClr val="white"/>
              </a:solidFill>
            </a:endParaRPr>
          </a:p>
          <a:p>
            <a:pPr marL="342900" lvl="0" indent="-342900">
              <a:spcAft>
                <a:spcPts val="1200"/>
              </a:spcAft>
              <a:buFont typeface="Arial" panose="020B0604020202020204" pitchFamily="34" charset="0"/>
              <a:buChar char="•"/>
            </a:pPr>
            <a:r>
              <a:rPr lang="en-US" sz="2800" dirty="0">
                <a:solidFill>
                  <a:prstClr val="white"/>
                </a:solidFill>
              </a:rPr>
              <a:t>Churches must manage their property line </a:t>
            </a:r>
          </a:p>
          <a:p>
            <a:pPr marL="342900" lvl="0" indent="-342900">
              <a:spcAft>
                <a:spcPts val="1200"/>
              </a:spcAft>
              <a:buFont typeface="Arial" panose="020B0604020202020204" pitchFamily="34" charset="0"/>
              <a:buChar char="•"/>
            </a:pPr>
            <a:r>
              <a:rPr lang="en-US" sz="2800" dirty="0">
                <a:solidFill>
                  <a:prstClr val="white"/>
                </a:solidFill>
              </a:rPr>
              <a:t>Establish a committee and chair to allocate work of caring for building and property</a:t>
            </a:r>
          </a:p>
          <a:p>
            <a:pPr marL="342900" lvl="0" indent="-342900">
              <a:spcAft>
                <a:spcPts val="1200"/>
              </a:spcAft>
              <a:buFont typeface="Arial" panose="020B0604020202020204" pitchFamily="34" charset="0"/>
              <a:buChar char="•"/>
            </a:pPr>
            <a:r>
              <a:rPr lang="en-US" sz="2800" dirty="0">
                <a:solidFill>
                  <a:prstClr val="white"/>
                </a:solidFill>
              </a:rPr>
              <a:t>See resources on website; Diocesan Property Coordinator</a:t>
            </a:r>
          </a:p>
          <a:p>
            <a:pPr marL="342900" lvl="0" indent="-342900">
              <a:spcAft>
                <a:spcPts val="1200"/>
              </a:spcAft>
              <a:buFont typeface="Arial" panose="020B0604020202020204" pitchFamily="34" charset="0"/>
              <a:buChar char="•"/>
            </a:pPr>
            <a:r>
              <a:rPr lang="en-US" sz="2800" dirty="0">
                <a:solidFill>
                  <a:prstClr val="white"/>
                </a:solidFill>
              </a:rPr>
              <a:t>Identify and address property repair and allow for maintenance of such in annual budget</a:t>
            </a:r>
          </a:p>
          <a:p>
            <a:pPr marL="342900" lvl="0" indent="-342900">
              <a:spcAft>
                <a:spcPts val="1200"/>
              </a:spcAft>
              <a:buFont typeface="Arial" panose="020B0604020202020204" pitchFamily="34" charset="0"/>
              <a:buChar char="•"/>
            </a:pPr>
            <a:endParaRPr lang="en-CA" sz="2800" dirty="0">
              <a:solidFill>
                <a:prstClr val="white"/>
              </a:solidFill>
            </a:endParaRPr>
          </a:p>
          <a:p>
            <a:pPr marL="342900" lvl="0" indent="-342900">
              <a:buFont typeface="Arial" panose="020B0604020202020204" pitchFamily="34" charset="0"/>
              <a:buChar char="•"/>
            </a:pPr>
            <a:endParaRPr lang="en-CA" sz="2200" dirty="0">
              <a:solidFill>
                <a:prstClr val="white"/>
              </a:solidFill>
            </a:endParaRPr>
          </a:p>
          <a:p>
            <a:pPr marL="342900" lvl="0" indent="-342900">
              <a:buFont typeface="Arial" panose="020B0604020202020204" pitchFamily="34" charset="0"/>
              <a:buChar char="•"/>
            </a:pPr>
            <a:endParaRPr lang="en-CA" sz="2200" dirty="0">
              <a:solidFill>
                <a:prstClr val="white"/>
              </a:solidFill>
            </a:endParaRPr>
          </a:p>
        </p:txBody>
      </p:sp>
    </p:spTree>
    <p:extLst>
      <p:ext uri="{BB962C8B-B14F-4D97-AF65-F5344CB8AC3E}">
        <p14:creationId xmlns:p14="http://schemas.microsoft.com/office/powerpoint/2010/main" val="213288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Welcome </a:t>
            </a:r>
          </a:p>
        </p:txBody>
      </p:sp>
      <p:sp>
        <p:nvSpPr>
          <p:cNvPr id="3" name="Subtitle 2"/>
          <p:cNvSpPr>
            <a:spLocks noGrp="1"/>
          </p:cNvSpPr>
          <p:nvPr>
            <p:ph type="subTitle" idx="1"/>
          </p:nvPr>
        </p:nvSpPr>
        <p:spPr/>
        <p:txBody>
          <a:bodyPr/>
          <a:lstStyle/>
          <a:p>
            <a:endParaRPr lang="en-CA" dirty="0"/>
          </a:p>
        </p:txBody>
      </p:sp>
    </p:spTree>
    <p:extLst>
      <p:ext uri="{BB962C8B-B14F-4D97-AF65-F5344CB8AC3E}">
        <p14:creationId xmlns:p14="http://schemas.microsoft.com/office/powerpoint/2010/main" val="1807321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3E6C06-D3CA-9CA3-C525-22E65CE8C137}"/>
              </a:ext>
            </a:extLst>
          </p:cNvPr>
          <p:cNvSpPr txBox="1"/>
          <p:nvPr/>
        </p:nvSpPr>
        <p:spPr>
          <a:xfrm>
            <a:off x="380057" y="390438"/>
            <a:ext cx="10804358" cy="5755422"/>
          </a:xfrm>
          <a:prstGeom prst="rect">
            <a:avLst/>
          </a:prstGeom>
          <a:noFill/>
        </p:spPr>
        <p:txBody>
          <a:bodyPr wrap="square">
            <a:spAutoFit/>
          </a:bodyPr>
          <a:lstStyle/>
          <a:p>
            <a:r>
              <a:rPr lang="en-US" sz="2800" dirty="0">
                <a:effectLst/>
                <a:latin typeface="Open Sans" panose="020B0606030504020204" pitchFamily="34" charset="0"/>
                <a:ea typeface="Open Sans" panose="020B0606030504020204" pitchFamily="34" charset="0"/>
                <a:cs typeface="Open Sans" panose="020B0606030504020204" pitchFamily="34" charset="0"/>
              </a:rPr>
              <a:t>10am Welcome, Opening Prayer</a:t>
            </a:r>
            <a:endParaRPr lang="en-CA" sz="3200" dirty="0">
              <a:effectLst/>
              <a:latin typeface="Open Sans" panose="020B0606030504020204" pitchFamily="34" charset="0"/>
              <a:ea typeface="Open Sans" panose="020B0606030504020204" pitchFamily="34" charset="0"/>
              <a:cs typeface="Open Sans" panose="020B0606030504020204" pitchFamily="34" charset="0"/>
            </a:endParaRPr>
          </a:p>
          <a:p>
            <a:r>
              <a:rPr lang="en-US" sz="2800" dirty="0">
                <a:effectLst/>
                <a:latin typeface="Open Sans" panose="020B0606030504020204" pitchFamily="34" charset="0"/>
                <a:ea typeface="Open Sans" panose="020B0606030504020204" pitchFamily="34" charset="0"/>
                <a:cs typeface="Open Sans" panose="020B0606030504020204" pitchFamily="34" charset="0"/>
              </a:rPr>
              <a:t> 10:10 am Teamwork/Responsibilities of Clergy/Wardens</a:t>
            </a:r>
            <a:endParaRPr lang="en-CA" sz="3200" dirty="0">
              <a:effectLst/>
              <a:latin typeface="Open Sans" panose="020B0606030504020204" pitchFamily="34" charset="0"/>
              <a:ea typeface="Open Sans" panose="020B0606030504020204" pitchFamily="34" charset="0"/>
              <a:cs typeface="Open Sans" panose="020B0606030504020204" pitchFamily="34" charset="0"/>
            </a:endParaRPr>
          </a:p>
          <a:p>
            <a:r>
              <a:rPr lang="en-US" sz="2800" dirty="0">
                <a:effectLst/>
                <a:latin typeface="Open Sans" panose="020B0606030504020204" pitchFamily="34" charset="0"/>
                <a:ea typeface="Open Sans" panose="020B0606030504020204" pitchFamily="34" charset="0"/>
                <a:cs typeface="Open Sans" panose="020B0606030504020204" pitchFamily="34" charset="0"/>
              </a:rPr>
              <a:t> 10:40am Responsibility of Treasurers </a:t>
            </a:r>
            <a:endParaRPr lang="en-CA" sz="3200" dirty="0">
              <a:effectLst/>
              <a:latin typeface="Open Sans" panose="020B0606030504020204" pitchFamily="34" charset="0"/>
              <a:ea typeface="Open Sans" panose="020B0606030504020204" pitchFamily="34" charset="0"/>
              <a:cs typeface="Open Sans" panose="020B0606030504020204" pitchFamily="34" charset="0"/>
            </a:endParaRPr>
          </a:p>
          <a:p>
            <a:r>
              <a:rPr lang="en-US" sz="2800" dirty="0">
                <a:effectLst/>
                <a:latin typeface="Open Sans" panose="020B0606030504020204" pitchFamily="34" charset="0"/>
                <a:ea typeface="Open Sans" panose="020B0606030504020204" pitchFamily="34" charset="0"/>
                <a:cs typeface="Open Sans" panose="020B0606030504020204" pitchFamily="34" charset="0"/>
              </a:rPr>
              <a:t> 11:10am  break </a:t>
            </a:r>
            <a:endParaRPr lang="en-CA" sz="3200" dirty="0">
              <a:effectLst/>
              <a:latin typeface="Open Sans" panose="020B0606030504020204" pitchFamily="34" charset="0"/>
              <a:ea typeface="Open Sans" panose="020B0606030504020204" pitchFamily="34" charset="0"/>
              <a:cs typeface="Open Sans" panose="020B0606030504020204" pitchFamily="34" charset="0"/>
            </a:endParaRPr>
          </a:p>
          <a:p>
            <a:r>
              <a:rPr lang="en-US" sz="2800" dirty="0">
                <a:effectLst/>
                <a:latin typeface="Open Sans" panose="020B0606030504020204" pitchFamily="34" charset="0"/>
                <a:ea typeface="Open Sans" panose="020B0606030504020204" pitchFamily="34" charset="0"/>
                <a:cs typeface="Open Sans" panose="020B0606030504020204" pitchFamily="34" charset="0"/>
              </a:rPr>
              <a:t> 11:20 Safe Church </a:t>
            </a:r>
            <a:endParaRPr lang="en-CA" sz="3200" dirty="0">
              <a:effectLst/>
              <a:latin typeface="Open Sans" panose="020B0606030504020204" pitchFamily="34" charset="0"/>
              <a:ea typeface="Open Sans" panose="020B0606030504020204" pitchFamily="34" charset="0"/>
              <a:cs typeface="Open Sans" panose="020B0606030504020204" pitchFamily="34" charset="0"/>
            </a:endParaRPr>
          </a:p>
          <a:p>
            <a:r>
              <a:rPr lang="en-US" sz="2800" dirty="0">
                <a:effectLst/>
                <a:latin typeface="Open Sans" panose="020B0606030504020204" pitchFamily="34" charset="0"/>
                <a:ea typeface="Open Sans" panose="020B0606030504020204" pitchFamily="34" charset="0"/>
                <a:cs typeface="Open Sans" panose="020B0606030504020204" pitchFamily="34" charset="0"/>
              </a:rPr>
              <a:t>11:45 Questions from morning</a:t>
            </a:r>
          </a:p>
          <a:p>
            <a:r>
              <a:rPr lang="en-US" sz="2800" dirty="0">
                <a:effectLst/>
                <a:latin typeface="Open Sans" panose="020B0606030504020204" pitchFamily="34" charset="0"/>
                <a:ea typeface="Open Sans" panose="020B0606030504020204" pitchFamily="34" charset="0"/>
                <a:cs typeface="Open Sans" panose="020B0606030504020204" pitchFamily="34" charset="0"/>
              </a:rPr>
              <a:t> 12:00pm Lunch</a:t>
            </a:r>
            <a:endParaRPr lang="en-CA" sz="3200" dirty="0">
              <a:effectLst/>
              <a:latin typeface="Open Sans" panose="020B0606030504020204" pitchFamily="34" charset="0"/>
              <a:ea typeface="Open Sans" panose="020B0606030504020204" pitchFamily="34" charset="0"/>
              <a:cs typeface="Open Sans" panose="020B0606030504020204" pitchFamily="34" charset="0"/>
            </a:endParaRPr>
          </a:p>
          <a:p>
            <a:endParaRPr lang="en-CA" sz="3200" dirty="0">
              <a:latin typeface="Open Sans" panose="020B0606030504020204" pitchFamily="34" charset="0"/>
              <a:ea typeface="Open Sans" panose="020B0606030504020204" pitchFamily="34" charset="0"/>
              <a:cs typeface="Open Sans" panose="020B0606030504020204" pitchFamily="34" charset="0"/>
            </a:endParaRPr>
          </a:p>
          <a:p>
            <a:r>
              <a:rPr lang="en-US" sz="2800" dirty="0">
                <a:effectLst/>
                <a:latin typeface="Open Sans" panose="020B0606030504020204" pitchFamily="34" charset="0"/>
                <a:ea typeface="Open Sans" panose="020B0606030504020204" pitchFamily="34" charset="0"/>
                <a:cs typeface="Open Sans" panose="020B0606030504020204" pitchFamily="34" charset="0"/>
              </a:rPr>
              <a:t>12: 30pm  Breakout Session 1</a:t>
            </a:r>
            <a:endParaRPr lang="en-CA" sz="3200" dirty="0">
              <a:effectLst/>
              <a:latin typeface="Open Sans" panose="020B0606030504020204" pitchFamily="34" charset="0"/>
              <a:ea typeface="Open Sans" panose="020B0606030504020204" pitchFamily="34" charset="0"/>
              <a:cs typeface="Open Sans" panose="020B0606030504020204" pitchFamily="34" charset="0"/>
            </a:endParaRPr>
          </a:p>
          <a:p>
            <a:r>
              <a:rPr lang="en-US" sz="2800" dirty="0">
                <a:effectLst/>
                <a:latin typeface="Open Sans" panose="020B0606030504020204" pitchFamily="34" charset="0"/>
                <a:ea typeface="Open Sans" panose="020B0606030504020204" pitchFamily="34" charset="0"/>
                <a:cs typeface="Open Sans" panose="020B0606030504020204" pitchFamily="34" charset="0"/>
              </a:rPr>
              <a:t>1:15pm Break</a:t>
            </a:r>
          </a:p>
          <a:p>
            <a:r>
              <a:rPr lang="en-US" sz="2800" dirty="0">
                <a:latin typeface="Open Sans" panose="020B0606030504020204" pitchFamily="34" charset="0"/>
                <a:ea typeface="Open Sans" panose="020B0606030504020204" pitchFamily="34" charset="0"/>
                <a:cs typeface="Open Sans" panose="020B0606030504020204" pitchFamily="34" charset="0"/>
              </a:rPr>
              <a:t>1:25  </a:t>
            </a:r>
            <a:r>
              <a:rPr lang="en-US" sz="2800" dirty="0">
                <a:effectLst/>
                <a:latin typeface="Open Sans" panose="020B0606030504020204" pitchFamily="34" charset="0"/>
                <a:ea typeface="Open Sans" panose="020B0606030504020204" pitchFamily="34" charset="0"/>
                <a:cs typeface="Open Sans" panose="020B0606030504020204" pitchFamily="34" charset="0"/>
              </a:rPr>
              <a:t>Breakout Session 2</a:t>
            </a:r>
            <a:endParaRPr lang="en-CA" sz="3200" dirty="0">
              <a:effectLst/>
              <a:latin typeface="Open Sans" panose="020B0606030504020204" pitchFamily="34" charset="0"/>
              <a:ea typeface="Open Sans" panose="020B0606030504020204" pitchFamily="34" charset="0"/>
              <a:cs typeface="Open Sans" panose="020B0606030504020204" pitchFamily="34" charset="0"/>
            </a:endParaRPr>
          </a:p>
          <a:p>
            <a:r>
              <a:rPr lang="en-US" sz="2800" dirty="0">
                <a:effectLst/>
                <a:latin typeface="Open Sans" panose="020B0606030504020204" pitchFamily="34" charset="0"/>
                <a:ea typeface="Open Sans" panose="020B0606030504020204" pitchFamily="34" charset="0"/>
                <a:cs typeface="Open Sans" panose="020B0606030504020204" pitchFamily="34" charset="0"/>
              </a:rPr>
              <a:t>2:10pm Final Questions, Wrap UP</a:t>
            </a:r>
            <a:endParaRPr lang="en-CA" sz="3200" dirty="0">
              <a:effectLst/>
              <a:latin typeface="Open Sans" panose="020B0606030504020204" pitchFamily="34" charset="0"/>
              <a:ea typeface="Open Sans" panose="020B0606030504020204" pitchFamily="34" charset="0"/>
              <a:cs typeface="Open Sans" panose="020B0606030504020204" pitchFamily="34" charset="0"/>
            </a:endParaRPr>
          </a:p>
          <a:p>
            <a:r>
              <a:rPr lang="en-US" sz="2800" dirty="0">
                <a:effectLst/>
                <a:latin typeface="Open Sans" panose="020B0606030504020204" pitchFamily="34" charset="0"/>
                <a:ea typeface="Open Sans" panose="020B0606030504020204" pitchFamily="34" charset="0"/>
                <a:cs typeface="Open Sans" panose="020B0606030504020204" pitchFamily="34" charset="0"/>
              </a:rPr>
              <a:t> 2:30pm Adjourn </a:t>
            </a:r>
            <a:endParaRPr lang="en-CA" sz="32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0213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8D4A0-B0A9-1860-54A2-4424A30C7A2C}"/>
              </a:ext>
            </a:extLst>
          </p:cNvPr>
          <p:cNvSpPr txBox="1"/>
          <p:nvPr/>
        </p:nvSpPr>
        <p:spPr>
          <a:xfrm>
            <a:off x="962212" y="938306"/>
            <a:ext cx="8187764" cy="2677656"/>
          </a:xfrm>
          <a:prstGeom prst="rect">
            <a:avLst/>
          </a:prstGeom>
          <a:noFill/>
        </p:spPr>
        <p:txBody>
          <a:bodyPr wrap="square" rtlCol="0">
            <a:spAutoFit/>
          </a:bodyPr>
          <a:lstStyle/>
          <a:p>
            <a:r>
              <a:rPr lang="en-CA" sz="2800" dirty="0">
                <a:latin typeface="Open Sans" panose="020B0606030504020204" pitchFamily="34" charset="0"/>
                <a:ea typeface="Open Sans" panose="020B0606030504020204" pitchFamily="34" charset="0"/>
                <a:cs typeface="Open Sans" panose="020B0606030504020204" pitchFamily="34" charset="0"/>
              </a:rPr>
              <a:t>If you experience technical difficulties, please contact Juan:</a:t>
            </a:r>
          </a:p>
          <a:p>
            <a:r>
              <a:rPr lang="en-CA" sz="2800" dirty="0">
                <a:latin typeface="Open Sans" panose="020B0606030504020204" pitchFamily="34" charset="0"/>
                <a:ea typeface="Open Sans" panose="020B0606030504020204" pitchFamily="34" charset="0"/>
                <a:cs typeface="Open Sans" panose="020B0606030504020204" pitchFamily="34" charset="0"/>
              </a:rPr>
              <a:t> 519-434-6893 </a:t>
            </a:r>
            <a:r>
              <a:rPr lang="en-CA" sz="2800" dirty="0" err="1">
                <a:latin typeface="Open Sans" panose="020B0606030504020204" pitchFamily="34" charset="0"/>
                <a:ea typeface="Open Sans" panose="020B0606030504020204" pitchFamily="34" charset="0"/>
                <a:cs typeface="Open Sans" panose="020B0606030504020204" pitchFamily="34" charset="0"/>
              </a:rPr>
              <a:t>ext</a:t>
            </a:r>
            <a:r>
              <a:rPr lang="en-CA" sz="2800" dirty="0">
                <a:latin typeface="Open Sans" panose="020B0606030504020204" pitchFamily="34" charset="0"/>
                <a:ea typeface="Open Sans" panose="020B0606030504020204" pitchFamily="34" charset="0"/>
                <a:cs typeface="Open Sans" panose="020B0606030504020204" pitchFamily="34" charset="0"/>
              </a:rPr>
              <a:t> 228 </a:t>
            </a:r>
          </a:p>
          <a:p>
            <a:r>
              <a:rPr lang="en-CA" sz="2800" dirty="0">
                <a:latin typeface="Open Sans" panose="020B0606030504020204" pitchFamily="34" charset="0"/>
                <a:ea typeface="Open Sans" panose="020B0606030504020204" pitchFamily="34" charset="0"/>
                <a:cs typeface="Open Sans" panose="020B0606030504020204" pitchFamily="34" charset="0"/>
              </a:rPr>
              <a:t>or 1-800-919-1115 </a:t>
            </a:r>
            <a:r>
              <a:rPr lang="en-CA" sz="2800" dirty="0" err="1">
                <a:latin typeface="Open Sans" panose="020B0606030504020204" pitchFamily="34" charset="0"/>
                <a:ea typeface="Open Sans" panose="020B0606030504020204" pitchFamily="34" charset="0"/>
                <a:cs typeface="Open Sans" panose="020B0606030504020204" pitchFamily="34" charset="0"/>
              </a:rPr>
              <a:t>ext</a:t>
            </a:r>
            <a:r>
              <a:rPr lang="en-CA" sz="2800" dirty="0">
                <a:latin typeface="Open Sans" panose="020B0606030504020204" pitchFamily="34" charset="0"/>
                <a:ea typeface="Open Sans" panose="020B0606030504020204" pitchFamily="34" charset="0"/>
                <a:cs typeface="Open Sans" panose="020B0606030504020204" pitchFamily="34" charset="0"/>
              </a:rPr>
              <a:t> 228</a:t>
            </a:r>
          </a:p>
          <a:p>
            <a:r>
              <a:rPr lang="en-CA" sz="2800" dirty="0">
                <a:latin typeface="Open Sans" panose="020B0606030504020204" pitchFamily="34" charset="0"/>
                <a:ea typeface="Open Sans" panose="020B0606030504020204" pitchFamily="34" charset="0"/>
                <a:cs typeface="Open Sans" panose="020B0606030504020204" pitchFamily="34" charset="0"/>
              </a:rPr>
              <a:t>Or jrodriguez@huron.anglican.ca</a:t>
            </a:r>
          </a:p>
          <a:p>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7635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Opening Prayer</a:t>
            </a:r>
          </a:p>
        </p:txBody>
      </p:sp>
      <p:sp>
        <p:nvSpPr>
          <p:cNvPr id="3" name="Subtitle 2"/>
          <p:cNvSpPr>
            <a:spLocks noGrp="1"/>
          </p:cNvSpPr>
          <p:nvPr>
            <p:ph type="subTitle" idx="1"/>
          </p:nvPr>
        </p:nvSpPr>
        <p:spPr/>
        <p:txBody>
          <a:bodyPr/>
          <a:lstStyle/>
          <a:p>
            <a:endParaRPr lang="en-CA" dirty="0"/>
          </a:p>
        </p:txBody>
      </p:sp>
    </p:spTree>
    <p:extLst>
      <p:ext uri="{BB962C8B-B14F-4D97-AF65-F5344CB8AC3E}">
        <p14:creationId xmlns:p14="http://schemas.microsoft.com/office/powerpoint/2010/main" val="1183210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Parish Leadership Team</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635457285"/>
              </p:ext>
            </p:extLst>
          </p:nvPr>
        </p:nvGraphicFramePr>
        <p:xfrm>
          <a:off x="681038" y="2336800"/>
          <a:ext cx="9613900"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62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2Download.app-The Power Of Teamwork - Funny Animation(720p)">
            <a:hlinkClick r:id="" action="ppaction://media"/>
            <a:extLst>
              <a:ext uri="{FF2B5EF4-FFF2-40B4-BE49-F238E27FC236}">
                <a16:creationId xmlns:a16="http://schemas.microsoft.com/office/drawing/2014/main" id="{6DB6D9CC-6148-AE9B-C689-88C6FE782A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7609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sz="2800" dirty="0"/>
              <a:t>Tips for Teamwork</a:t>
            </a:r>
          </a:p>
        </p:txBody>
      </p:sp>
      <p:sp>
        <p:nvSpPr>
          <p:cNvPr id="5" name="Content Placeholder 4"/>
          <p:cNvSpPr>
            <a:spLocks noGrp="1"/>
          </p:cNvSpPr>
          <p:nvPr>
            <p:ph idx="1"/>
          </p:nvPr>
        </p:nvSpPr>
        <p:spPr>
          <a:xfrm>
            <a:off x="680321" y="2336873"/>
            <a:ext cx="9613861" cy="3908652"/>
          </a:xfrm>
        </p:spPr>
        <p:txBody>
          <a:bodyPr/>
          <a:lstStyle/>
          <a:p>
            <a:pPr marL="0" indent="0">
              <a:buNone/>
            </a:pPr>
            <a:endParaRPr lang="en-CA" dirty="0"/>
          </a:p>
          <a:p>
            <a:r>
              <a:rPr lang="en-CA" sz="2800" dirty="0"/>
              <a:t>Pray together</a:t>
            </a:r>
          </a:p>
          <a:p>
            <a:r>
              <a:rPr lang="en-CA" sz="2800" dirty="0"/>
              <a:t>Get to know one another</a:t>
            </a:r>
          </a:p>
          <a:p>
            <a:r>
              <a:rPr lang="en-CA" sz="2800" dirty="0"/>
              <a:t>Define roles and responsibilities</a:t>
            </a:r>
          </a:p>
          <a:p>
            <a:r>
              <a:rPr lang="en-CA" sz="2800" dirty="0"/>
              <a:t>Share common goals</a:t>
            </a:r>
          </a:p>
          <a:p>
            <a:r>
              <a:rPr lang="en-CA" sz="2800" dirty="0"/>
              <a:t>Open, honest and respectful communication</a:t>
            </a:r>
          </a:p>
          <a:p>
            <a:endParaRPr lang="en-CA" dirty="0"/>
          </a:p>
        </p:txBody>
      </p:sp>
    </p:spTree>
    <p:extLst>
      <p:ext uri="{BB962C8B-B14F-4D97-AF65-F5344CB8AC3E}">
        <p14:creationId xmlns:p14="http://schemas.microsoft.com/office/powerpoint/2010/main" val="4078641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768" y="920611"/>
            <a:ext cx="9100868" cy="563231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CA" sz="2800" dirty="0"/>
              <a:t>Adopt a method for resolving team problems before they happen</a:t>
            </a:r>
          </a:p>
          <a:p>
            <a:pPr marL="285750" indent="-285750">
              <a:spcAft>
                <a:spcPts val="1200"/>
              </a:spcAft>
              <a:buFont typeface="Arial" panose="020B0604020202020204" pitchFamily="34" charset="0"/>
              <a:buChar char="•"/>
            </a:pPr>
            <a:r>
              <a:rPr lang="en-CA" sz="2800" dirty="0"/>
              <a:t>Regular meetings (at least quarterly)</a:t>
            </a:r>
          </a:p>
          <a:p>
            <a:pPr marL="285750" indent="-285750">
              <a:spcAft>
                <a:spcPts val="1200"/>
              </a:spcAft>
              <a:buFont typeface="Arial" panose="020B0604020202020204" pitchFamily="34" charset="0"/>
              <a:buChar char="•"/>
            </a:pPr>
            <a:r>
              <a:rPr lang="en-CA" sz="2800" dirty="0"/>
              <a:t>Encourage a focus on solutions</a:t>
            </a:r>
          </a:p>
          <a:p>
            <a:pPr marL="285750" indent="-285750">
              <a:spcAft>
                <a:spcPts val="1200"/>
              </a:spcAft>
              <a:buFont typeface="Arial" panose="020B0604020202020204" pitchFamily="34" charset="0"/>
              <a:buChar char="•"/>
            </a:pPr>
            <a:r>
              <a:rPr lang="en-CA" sz="2800" dirty="0"/>
              <a:t>Back each other up</a:t>
            </a:r>
          </a:p>
          <a:p>
            <a:pPr marL="285750" indent="-285750">
              <a:spcAft>
                <a:spcPts val="1200"/>
              </a:spcAft>
              <a:buFont typeface="Arial" panose="020B0604020202020204" pitchFamily="34" charset="0"/>
              <a:buChar char="•"/>
            </a:pPr>
            <a:r>
              <a:rPr lang="en-CA" sz="2800" dirty="0"/>
              <a:t>A decision made by the group becomes a decision of the group</a:t>
            </a:r>
          </a:p>
          <a:p>
            <a:pPr marL="285750" indent="-285750">
              <a:spcAft>
                <a:spcPts val="1200"/>
              </a:spcAft>
              <a:buFont typeface="Arial" panose="020B0604020202020204" pitchFamily="34" charset="0"/>
              <a:buChar char="•"/>
            </a:pPr>
            <a:r>
              <a:rPr lang="en-CA" sz="2800" dirty="0"/>
              <a:t>Use email only for practical planning.  DO NOT make other decisions by email</a:t>
            </a:r>
          </a:p>
          <a:p>
            <a:pPr marL="285750" indent="-285750">
              <a:buFont typeface="Arial" panose="020B0604020202020204" pitchFamily="34" charset="0"/>
              <a:buChar char="•"/>
            </a:pPr>
            <a:endParaRPr lang="en-CA" sz="2400" dirty="0"/>
          </a:p>
          <a:p>
            <a:pPr marL="285750" indent="-285750">
              <a:buFont typeface="Arial" panose="020B0604020202020204" pitchFamily="34" charset="0"/>
              <a:buChar char="•"/>
            </a:pPr>
            <a:endParaRPr lang="en-CA" sz="2400" dirty="0"/>
          </a:p>
        </p:txBody>
      </p:sp>
    </p:spTree>
    <p:extLst>
      <p:ext uri="{BB962C8B-B14F-4D97-AF65-F5344CB8AC3E}">
        <p14:creationId xmlns:p14="http://schemas.microsoft.com/office/powerpoint/2010/main" val="2617223872"/>
      </p:ext>
    </p:extLst>
  </p:cSld>
  <p:clrMapOvr>
    <a:masterClrMapping/>
  </p:clrMapOvr>
</p:sld>
</file>

<file path=ppt/theme/theme1.xml><?xml version="1.0" encoding="utf-8"?>
<a:theme xmlns:a="http://schemas.openxmlformats.org/drawingml/2006/main" name="Berli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1825</TotalTime>
  <Words>549</Words>
  <Application>Microsoft Office PowerPoint</Application>
  <PresentationFormat>Widescreen</PresentationFormat>
  <Paragraphs>92</Paragraphs>
  <Slides>16</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Open Sans</vt:lpstr>
      <vt:lpstr>Trebuchet MS</vt:lpstr>
      <vt:lpstr>Berlin</vt:lpstr>
      <vt:lpstr>Wardens’ and Treasurers’ Workshop</vt:lpstr>
      <vt:lpstr>Welcome </vt:lpstr>
      <vt:lpstr>PowerPoint Presentation</vt:lpstr>
      <vt:lpstr>PowerPoint Presentation</vt:lpstr>
      <vt:lpstr>Opening Prayer</vt:lpstr>
      <vt:lpstr>The Parish Leadership Team</vt:lpstr>
      <vt:lpstr>PowerPoint Presentation</vt:lpstr>
      <vt:lpstr>Tips for Teamwork</vt:lpstr>
      <vt:lpstr>PowerPoint Presentation</vt:lpstr>
      <vt:lpstr>The Ministry of Wardens and Treasurers</vt:lpstr>
      <vt:lpstr>    </vt:lpstr>
      <vt:lpstr>PowerPoint Presentation</vt:lpstr>
      <vt:lpstr>PowerPoint Presentation</vt:lpstr>
      <vt:lpstr>PowerPoint Presentation</vt:lpstr>
      <vt:lpstr>Property  </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Wardens’ and Treasurers’ Workshop</dc:title>
  <dc:creator>Archdeacon Tanya Phibbs</dc:creator>
  <cp:lastModifiedBy>Davor Milicevic</cp:lastModifiedBy>
  <cp:revision>56</cp:revision>
  <dcterms:created xsi:type="dcterms:W3CDTF">2018-03-10T02:34:52Z</dcterms:created>
  <dcterms:modified xsi:type="dcterms:W3CDTF">2024-04-05T17:37:12Z</dcterms:modified>
</cp:coreProperties>
</file>